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62" r:id="rId4"/>
    <p:sldId id="263" r:id="rId5"/>
    <p:sldId id="259" r:id="rId6"/>
    <p:sldId id="260" r:id="rId7"/>
    <p:sldId id="261"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6" r:id="rId27"/>
    <p:sldId id="285" r:id="rId28"/>
    <p:sldId id="287" r:id="rId29"/>
    <p:sldId id="288" r:id="rId30"/>
    <p:sldId id="289"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97" autoAdjust="0"/>
    <p:restoredTop sz="94660"/>
  </p:normalViewPr>
  <p:slideViewPr>
    <p:cSldViewPr>
      <p:cViewPr varScale="1">
        <p:scale>
          <a:sx n="53" d="100"/>
          <a:sy n="53" d="100"/>
        </p:scale>
        <p:origin x="-10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CAEB1-D618-4018-9221-384D2A5CF462}" type="datetimeFigureOut">
              <a:rPr lang="el-GR" smtClean="0"/>
              <a:t>17/6/2009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2D203-02AB-492E-9C9F-09674EB08974}"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9C0B1A14-33C1-46D5-8EF9-B54497C76FBD}" type="datetime1">
              <a:rPr lang="el-GR" smtClean="0"/>
              <a:t>17/6/2009</a:t>
            </a:fld>
            <a:endParaRPr lang="el-GR" dirty="0"/>
          </a:p>
        </p:txBody>
      </p:sp>
      <p:sp>
        <p:nvSpPr>
          <p:cNvPr id="16" name="15 - Θέση αριθμού διαφάνειας"/>
          <p:cNvSpPr>
            <a:spLocks noGrp="1"/>
          </p:cNvSpPr>
          <p:nvPr>
            <p:ph type="sldNum" sz="quarter" idx="11"/>
          </p:nvPr>
        </p:nvSpPr>
        <p:spPr/>
        <p:txBody>
          <a:bodyPr/>
          <a:lstStyle/>
          <a:p>
            <a:fld id="{856EB8B7-6F95-4F65-9D45-3392498C44F8}"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19379C-8387-4D93-9689-9FFABE38A561}" type="datetime1">
              <a:rPr lang="el-GR" smtClean="0"/>
              <a:t>17/6/2009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3BDC14-8DB5-4F74-926C-3930EA5DB375}" type="datetime1">
              <a:rPr lang="el-GR" smtClean="0"/>
              <a:t>17/6/2009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8A430CDA-CB39-4955-BBB1-45A6F7005069}" type="datetime1">
              <a:rPr lang="el-GR" smtClean="0"/>
              <a:t>17/6/2009</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856EB8B7-6F95-4F65-9D45-3392498C44F8}"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8E5D7F3D-4C95-48D0-AAA7-11B00CFBA032}" type="datetime1">
              <a:rPr lang="el-GR" smtClean="0"/>
              <a:t>17/6/2009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D8324905-1AB2-4742-A133-F5BA1E5702B0}" type="datetime1">
              <a:rPr lang="el-GR" smtClean="0"/>
              <a:t>17/6/2009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22DF79B4-0D58-47F8-A257-6C01D5A292E9}" type="datetime1">
              <a:rPr lang="el-GR" smtClean="0"/>
              <a:t>17/6/2009</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5769CC4-B23D-4373-B726-EBA76794DA2D}" type="datetime1">
              <a:rPr lang="el-GR" smtClean="0"/>
              <a:t>17/6/2009</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84DF3C-2CE9-4425-A60D-C83735E3718A}" type="datetime1">
              <a:rPr lang="el-GR" smtClean="0"/>
              <a:t>17/6/2009</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56EB8B7-6F95-4F65-9D45-3392498C44F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BE2EE6C-CE6D-4530-A206-215C0DB2A706}" type="datetime1">
              <a:rPr lang="el-GR" smtClean="0"/>
              <a:t>17/6/2009</a:t>
            </a:fld>
            <a:endParaRPr lang="el-GR" dirty="0"/>
          </a:p>
        </p:txBody>
      </p:sp>
      <p:sp>
        <p:nvSpPr>
          <p:cNvPr id="9" name="8 - Θέση αριθμού διαφάνειας"/>
          <p:cNvSpPr>
            <a:spLocks noGrp="1"/>
          </p:cNvSpPr>
          <p:nvPr>
            <p:ph type="sldNum" sz="quarter" idx="15"/>
          </p:nvPr>
        </p:nvSpPr>
        <p:spPr/>
        <p:txBody>
          <a:bodyPr/>
          <a:lstStyle/>
          <a:p>
            <a:fld id="{856EB8B7-6F95-4F65-9D45-3392498C44F8}"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700FBD68-D22B-42F5-8636-B8D83C1FAF8B}" type="datetime1">
              <a:rPr lang="el-GR" smtClean="0"/>
              <a:t>17/6/2009</a:t>
            </a:fld>
            <a:endParaRPr lang="el-GR" dirty="0"/>
          </a:p>
        </p:txBody>
      </p:sp>
      <p:sp>
        <p:nvSpPr>
          <p:cNvPr id="9" name="8 - Θέση αριθμού διαφάνειας"/>
          <p:cNvSpPr>
            <a:spLocks noGrp="1"/>
          </p:cNvSpPr>
          <p:nvPr>
            <p:ph type="sldNum" sz="quarter" idx="11"/>
          </p:nvPr>
        </p:nvSpPr>
        <p:spPr/>
        <p:txBody>
          <a:bodyPr/>
          <a:lstStyle/>
          <a:p>
            <a:fld id="{856EB8B7-6F95-4F65-9D45-3392498C44F8}"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DB94EF3-4BAB-4E04-AEFC-46CBFA965D6A}" type="datetime1">
              <a:rPr lang="el-GR" smtClean="0"/>
              <a:t>17/6/2009</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6EB8B7-6F95-4F65-9D45-3392498C44F8}"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85786" y="1785926"/>
            <a:ext cx="7786742" cy="3929090"/>
          </a:xfrm>
        </p:spPr>
        <p:txBody>
          <a:bodyPr/>
          <a:lstStyle/>
          <a:p>
            <a:r>
              <a:rPr lang="el-GR" sz="2400" dirty="0" smtClean="0">
                <a:solidFill>
                  <a:schemeClr val="tx1"/>
                </a:solidFill>
              </a:rPr>
              <a:t>ΜΑΘΗΜΑ: ΨΗΦΙΑΚΕΣ ΒΙΒΛΙΟΘΗΚΕΣ</a:t>
            </a:r>
          </a:p>
          <a:p>
            <a:r>
              <a:rPr lang="el-GR" sz="2400" dirty="0" smtClean="0">
                <a:solidFill>
                  <a:schemeClr val="tx1"/>
                </a:solidFill>
              </a:rPr>
              <a:t>ΔΙΔΑΣΚΩΝ: ΣΑΡΑΝΤΟΣ ΚΑΠΙΔΑΚΗΣ</a:t>
            </a:r>
          </a:p>
          <a:p>
            <a:endParaRPr lang="el-GR" dirty="0" smtClean="0">
              <a:solidFill>
                <a:schemeClr val="tx1"/>
              </a:solidFill>
            </a:endParaRPr>
          </a:p>
          <a:p>
            <a:r>
              <a:rPr lang="en-US" sz="2800" b="1" u="sng" dirty="0" smtClean="0">
                <a:solidFill>
                  <a:schemeClr val="tx1"/>
                </a:solidFill>
              </a:rPr>
              <a:t>SUMMA: THIS IS NOT A DEMO</a:t>
            </a:r>
          </a:p>
          <a:p>
            <a:endParaRPr lang="en-US" dirty="0">
              <a:solidFill>
                <a:schemeClr val="tx1"/>
              </a:solidFill>
            </a:endParaRPr>
          </a:p>
          <a:p>
            <a:r>
              <a:rPr lang="el-GR" sz="2400" dirty="0" smtClean="0">
                <a:solidFill>
                  <a:schemeClr val="tx1"/>
                </a:solidFill>
              </a:rPr>
              <a:t>ΕΠΙΜΕΛΕΙΑ: ΜΑΡΙΑ ΠΑΠΑΔΗΜΗΤΡΙΟΥ</a:t>
            </a:r>
          </a:p>
          <a:p>
            <a:endParaRPr lang="el-GR" sz="2400" dirty="0">
              <a:solidFill>
                <a:schemeClr val="tx1"/>
              </a:solidFill>
            </a:endParaRPr>
          </a:p>
          <a:p>
            <a:r>
              <a:rPr lang="el-GR" sz="2400" dirty="0" smtClean="0">
                <a:solidFill>
                  <a:schemeClr val="tx1"/>
                </a:solidFill>
              </a:rPr>
              <a:t>ΚΕΡΚΥΡΑ 2009</a:t>
            </a:r>
            <a:endParaRPr lang="el-GR" sz="2400" dirty="0">
              <a:solidFill>
                <a:schemeClr val="tx1"/>
              </a:solidFill>
            </a:endParaRPr>
          </a:p>
        </p:txBody>
      </p:sp>
      <p:sp>
        <p:nvSpPr>
          <p:cNvPr id="2" name="1 - Τίτλος"/>
          <p:cNvSpPr>
            <a:spLocks noGrp="1"/>
          </p:cNvSpPr>
          <p:nvPr>
            <p:ph type="ctrTitle"/>
          </p:nvPr>
        </p:nvSpPr>
        <p:spPr>
          <a:xfrm>
            <a:off x="785786" y="642918"/>
            <a:ext cx="7700962" cy="1112835"/>
          </a:xfrm>
        </p:spPr>
        <p:txBody>
          <a:bodyPr>
            <a:normAutofit fontScale="90000"/>
          </a:bodyPr>
          <a:lstStyle/>
          <a:p>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ΙΟΝΙΟ ΠΑΝΕΠΙΣΤΗΜΙΟ</a:t>
            </a:r>
            <a:br>
              <a:rPr lang="el-GR" sz="2700" dirty="0" smtClean="0"/>
            </a:br>
            <a:r>
              <a:rPr lang="el-GR" sz="2700" dirty="0" smtClean="0"/>
              <a:t>ΠΡΟΓΡΑΜΜΑ ΜΕΤΑΠΤΥΧΙΑΚΩΝ ΣΠΟΥΔΩΝ: ΥΠΗΡΕΣΙΕΣ ΠΛΗΡΟΦΟΡΗΣΗΣ ΣΕ ΨΗΦΙΑΚΟ ΠΕΡΙΒΑΛΛΟΝ</a:t>
            </a:r>
            <a:r>
              <a:rPr lang="el-GR" dirty="0" smtClean="0"/>
              <a:t/>
            </a:r>
            <a:br>
              <a:rPr lang="el-GR" dirty="0" smtClean="0"/>
            </a:br>
            <a:endParaRPr lang="el-GR" dirty="0"/>
          </a:p>
        </p:txBody>
      </p:sp>
      <p:sp>
        <p:nvSpPr>
          <p:cNvPr id="4" name="3 - Θέση αριθμού διαφάνειας"/>
          <p:cNvSpPr>
            <a:spLocks noGrp="1"/>
          </p:cNvSpPr>
          <p:nvPr>
            <p:ph type="sldNum" sz="quarter" idx="11"/>
          </p:nvPr>
        </p:nvSpPr>
        <p:spPr/>
        <p:txBody>
          <a:bodyPr/>
          <a:lstStyle/>
          <a:p>
            <a:fld id="{856EB8B7-6F95-4F65-9D45-3392498C44F8}" type="slidenum">
              <a:rPr lang="el-GR" smtClean="0"/>
              <a:pPr/>
              <a:t>1</a:t>
            </a:fld>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a:t>
            </a:r>
            <a:r>
              <a:rPr lang="en-US" dirty="0" smtClean="0"/>
              <a:t>Summa</a:t>
            </a:r>
            <a:r>
              <a:rPr lang="el-GR" dirty="0" smtClean="0"/>
              <a:t> χτίστηκε για να ικανοποιήσει τις απαιτήσεις των χρηστών για  αποτελεσματική έρευνα. Μια συνθήκη για να επιτευχθεί η ικανότητα υποστήριξης του συστήματος είναι μια εύκαμπτη και σταθερή αρχιτεκτονική, η οποία επιτρέπει την ομαλή διοίκηση και τις μελλοντικές επεκτάσεις.</a:t>
            </a:r>
          </a:p>
          <a:p>
            <a:pPr>
              <a:buNone/>
            </a:pPr>
            <a:endParaRPr lang="el-GR" dirty="0"/>
          </a:p>
        </p:txBody>
      </p:sp>
      <p:sp>
        <p:nvSpPr>
          <p:cNvPr id="3" name="2 - Τίτλος"/>
          <p:cNvSpPr>
            <a:spLocks noGrp="1"/>
          </p:cNvSpPr>
          <p:nvPr>
            <p:ph type="title"/>
          </p:nvPr>
        </p:nvSpPr>
        <p:spPr/>
        <p:txBody>
          <a:bodyPr>
            <a:normAutofit fontScale="90000"/>
          </a:bodyPr>
          <a:lstStyle/>
          <a:p>
            <a:pPr algn="ctr"/>
            <a:r>
              <a:rPr lang="el-GR" b="1" dirty="0" smtClean="0"/>
              <a:t>Η ΑΡΧΙΤΕΚΤΟΝΙΚΗ</a:t>
            </a:r>
            <a:r>
              <a:rPr b="1" smtClean="0"/>
              <a:t> 1</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rmAutofit/>
          </a:bodyPr>
          <a:lstStyle/>
          <a:p>
            <a:pPr algn="ctr"/>
            <a:r>
              <a:rPr lang="el-GR" sz="3800" b="1" dirty="0" smtClean="0"/>
              <a:t>Η ΑΡΧΙΤΕΚΤΟΝΙΚΗ</a:t>
            </a:r>
            <a:r>
              <a:rPr sz="3800" b="1" smtClean="0"/>
              <a:t> 2</a:t>
            </a:r>
            <a:endParaRPr lang="el-GR" sz="3800" dirty="0"/>
          </a:p>
        </p:txBody>
      </p:sp>
      <p:pic>
        <p:nvPicPr>
          <p:cNvPr id="4" name="3 - Θέση περιεχομένου"/>
          <p:cNvPicPr>
            <a:picLocks noGrp="1"/>
          </p:cNvPicPr>
          <p:nvPr>
            <p:ph idx="1"/>
          </p:nvPr>
        </p:nvPicPr>
        <p:blipFill>
          <a:blip r:embed="rId2"/>
          <a:srcRect/>
          <a:stretch>
            <a:fillRect/>
          </a:stretch>
        </p:blipFill>
        <p:spPr bwMode="auto">
          <a:xfrm>
            <a:off x="714348" y="857232"/>
            <a:ext cx="7715304" cy="5643602"/>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ροή δουλειάς στο </a:t>
            </a:r>
            <a:r>
              <a:rPr lang="en-US" dirty="0" smtClean="0"/>
              <a:t>summa </a:t>
            </a:r>
            <a:r>
              <a:rPr lang="el-GR" dirty="0" smtClean="0"/>
              <a:t>είναι κατασκευασμένη ώστε  να είναι εύκολα επεκτάσιμη  σε τρία βασικά επίπεδα προκειμένου να δημιουργηθεί η καλύτερη δυνατή εμπειρία αναζήτησης για τους χρήστες.</a:t>
            </a:r>
          </a:p>
          <a:p>
            <a:pPr lvl="0">
              <a:buNone/>
            </a:pPr>
            <a:r>
              <a:rPr lang="en-US" dirty="0" smtClean="0"/>
              <a:t>	</a:t>
            </a:r>
          </a:p>
          <a:p>
            <a:pPr lvl="0">
              <a:buNone/>
            </a:pPr>
            <a:r>
              <a:rPr lang="en-US" dirty="0" smtClean="0"/>
              <a:t>	-</a:t>
            </a:r>
            <a:r>
              <a:rPr lang="el-GR" dirty="0" smtClean="0"/>
              <a:t>Επίδειξη των στενά συνδεδεμένων εργασιών</a:t>
            </a:r>
          </a:p>
          <a:p>
            <a:pPr lvl="0">
              <a:buNone/>
            </a:pPr>
            <a:r>
              <a:rPr lang="en-US" dirty="0" smtClean="0"/>
              <a:t>	-</a:t>
            </a:r>
            <a:r>
              <a:rPr lang="el-GR" dirty="0" smtClean="0"/>
              <a:t>Υπηρεσία «μήπως εννοείτε..». </a:t>
            </a:r>
          </a:p>
          <a:p>
            <a:pPr lvl="0">
              <a:buNone/>
            </a:pPr>
            <a:r>
              <a:rPr lang="en-US" dirty="0" smtClean="0"/>
              <a:t>	-</a:t>
            </a:r>
            <a:r>
              <a:rPr lang="el-GR" dirty="0" smtClean="0"/>
              <a:t>Εξαγωγή έννοιας και ομαδοποίηση  (πλήρως αυτόματη ταξινόμηση)</a:t>
            </a:r>
          </a:p>
          <a:p>
            <a:pPr>
              <a:buNone/>
            </a:pPr>
            <a:endParaRPr lang="el-GR" dirty="0"/>
          </a:p>
        </p:txBody>
      </p:sp>
      <p:sp>
        <p:nvSpPr>
          <p:cNvPr id="3" name="2 - Τίτλος"/>
          <p:cNvSpPr>
            <a:spLocks noGrp="1"/>
          </p:cNvSpPr>
          <p:nvPr>
            <p:ph type="title"/>
          </p:nvPr>
        </p:nvSpPr>
        <p:spPr/>
        <p:txBody>
          <a:bodyPr>
            <a:normAutofit fontScale="90000"/>
          </a:bodyPr>
          <a:lstStyle/>
          <a:p>
            <a:pPr algn="ctr"/>
            <a:r>
              <a:rPr lang="el-GR" b="1" dirty="0" smtClean="0"/>
              <a:t>ΡΟΗ ΤΗΣ ΔΟΥΛΕΙΑΣ</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Το </a:t>
            </a:r>
            <a:r>
              <a:rPr lang="en-US" dirty="0" smtClean="0"/>
              <a:t>Summa</a:t>
            </a:r>
            <a:r>
              <a:rPr lang="el-GR" dirty="0" smtClean="0"/>
              <a:t> ψάχνει πέρα από όλες τις διαφορετικές πηγές στοιχείων και παρουσιάζει αποτελέσματα για  το χρήστη σε ένα ενιαίο αποτέλεσμα αναζήτησης που ταξινομείται με βάση τη σχετικότητα.</a:t>
            </a:r>
          </a:p>
          <a:p>
            <a:r>
              <a:rPr lang="el-GR" dirty="0" smtClean="0"/>
              <a:t>Κάνει ενσωματωμένη ευρετηρίαση των στοιχείων από διαφορετικές πηγές σε ένα ευρετήριο.</a:t>
            </a:r>
          </a:p>
          <a:p>
            <a:r>
              <a:rPr lang="el-GR" dirty="0" smtClean="0"/>
              <a:t>Για μερικούς χρήστες η σχετική έννοια είναι βασισμένη πρωτίστως στο εάν οι πόροι είναι νέοι ή παλαιοί ημερολογιακά. Γι’ αυτό το λόγο το </a:t>
            </a:r>
            <a:r>
              <a:rPr lang="en-US" dirty="0" smtClean="0"/>
              <a:t>Summa</a:t>
            </a:r>
            <a:r>
              <a:rPr lang="el-GR" dirty="0" smtClean="0"/>
              <a:t> προσφέρει επίσης τη δυνατότητα αναζήτησης κατά ημερομηνία.</a:t>
            </a:r>
          </a:p>
          <a:p>
            <a:endParaRPr lang="el-GR" dirty="0"/>
          </a:p>
        </p:txBody>
      </p:sp>
      <p:sp>
        <p:nvSpPr>
          <p:cNvPr id="3" name="2 - Τίτλος"/>
          <p:cNvSpPr>
            <a:spLocks noGrp="1"/>
          </p:cNvSpPr>
          <p:nvPr>
            <p:ph type="title"/>
          </p:nvPr>
        </p:nvSpPr>
        <p:spPr/>
        <p:txBody>
          <a:bodyPr>
            <a:normAutofit fontScale="90000"/>
          </a:bodyPr>
          <a:lstStyle/>
          <a:p>
            <a:pPr algn="ctr"/>
            <a:r>
              <a:rPr lang="el-GR" b="1" dirty="0" smtClean="0"/>
              <a:t> ΕΝΣΩΜΑΤΩΜΕΝΗ ΑΝΑΖΗΤΗΣΗ ΚΑΙ ΤΟ ΕΙΔΟΣ ΤΗΣ ΣΧΕΤΙΚΟΤΗΤΑΣ</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sp>
        <p:nvSpPr>
          <p:cNvPr id="1027" name="AutoShape 3"/>
          <p:cNvSpPr>
            <a:spLocks noChangeAspect="1" noChangeArrowheads="1" noTextEdit="1"/>
          </p:cNvSpPr>
          <p:nvPr/>
        </p:nvSpPr>
        <p:spPr bwMode="auto">
          <a:xfrm>
            <a:off x="357188" y="142875"/>
            <a:ext cx="8501062" cy="6357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dirty="0"/>
          </a:p>
        </p:txBody>
      </p:sp>
      <p:pic>
        <p:nvPicPr>
          <p:cNvPr id="1030" name="Picture 6" descr="C:\Users\Administrator\Pictures\Χωρίς τίτλο.jpg"/>
          <p:cNvPicPr>
            <a:picLocks noChangeAspect="1" noChangeArrowheads="1"/>
          </p:cNvPicPr>
          <p:nvPr/>
        </p:nvPicPr>
        <p:blipFill>
          <a:blip r:embed="rId2"/>
          <a:srcRect/>
          <a:stretch>
            <a:fillRect/>
          </a:stretch>
        </p:blipFill>
        <p:spPr bwMode="auto">
          <a:xfrm>
            <a:off x="142844" y="142852"/>
            <a:ext cx="8858312" cy="6429420"/>
          </a:xfrm>
          <a:prstGeom prst="rect">
            <a:avLst/>
          </a:prstGeom>
          <a:noFill/>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Οι σημερινές βιβλιοθήκες περιλαμβάνουν και φυσικό και ψηφιακό υλικό, και το Summa κάνει αναζήτηση και στις δύο περιοχές. Από την προοπτική ενός χρήστη, η διαθεσιμότητα των πόρων είναι κρίσιμη: Μπορεί να πάρει τον πόρο τώρα, ή πρέπει να περιμένει; Και εάν ναι, ποιος είναι ο κατ' εκτίμηση χρόνος αναμονής; Του δίνει την επιλογή να επιστρέψει στην προηγούμενη σελίδα και να δει κατά πόσο η κατάσταση διαφέρει μεταξύ των διαφορετικών πόρων.</a:t>
            </a:r>
            <a:endParaRPr lang="el-GR" dirty="0"/>
          </a:p>
        </p:txBody>
      </p:sp>
      <p:sp>
        <p:nvSpPr>
          <p:cNvPr id="4" name="3 - Τίτλος"/>
          <p:cNvSpPr>
            <a:spLocks noGrp="1"/>
          </p:cNvSpPr>
          <p:nvPr>
            <p:ph type="title"/>
          </p:nvPr>
        </p:nvSpPr>
        <p:spPr/>
        <p:txBody>
          <a:bodyPr>
            <a:normAutofit fontScale="90000"/>
          </a:bodyPr>
          <a:lstStyle/>
          <a:p>
            <a:r>
              <a:rPr lang="el-GR" sz="3800" dirty="0" smtClean="0"/>
              <a:t>ΔΙΑΘΕΣΙΜΟΤΗΤΑ ΠΟΥ ΠΑΡΟΥΣΙΑΖΕΤΑΙ ΣΤΑ ΑΠΟΤΕΛΕΣΜΑΤΑ  ΑΝΑΖΗΤΗΣΗΣ</a:t>
            </a:r>
            <a:endParaRPr lang="el-GR" sz="3800" dirty="0"/>
          </a:p>
        </p:txBody>
      </p:sp>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rmAutofit fontScale="90000"/>
          </a:bodyPr>
          <a:lstStyle/>
          <a:p>
            <a:pPr algn="ctr"/>
            <a:r>
              <a:rPr lang="el-GR" b="1" dirty="0" smtClean="0"/>
              <a:t>ΠΡΟΣΘΕΤΕΣ ΠΛΗΡΟΦΟΡΙΕΣ ΠΟΥ ΠΡΟΣΘΕΤΟΥΝ ΑΞΙΑ ΚΑΙ ΣΗΜΑΣΙΑ</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a:srcRect/>
          <a:stretch>
            <a:fillRect/>
          </a:stretch>
        </p:blipFill>
        <p:spPr bwMode="auto">
          <a:xfrm>
            <a:off x="500034" y="1524000"/>
            <a:ext cx="7858180" cy="4976834"/>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Μπορεί ο χρήστης να ακούσει αποσπάσματα των τραγουδιών από τον ιστότοπο </a:t>
            </a:r>
            <a:r>
              <a:rPr lang="en-US" dirty="0" smtClean="0"/>
              <a:t>Bibliotekernes Netmusik</a:t>
            </a:r>
            <a:r>
              <a:rPr lang="el-GR" dirty="0" smtClean="0"/>
              <a:t> όταν βρίσκει το </a:t>
            </a:r>
            <a:r>
              <a:rPr lang="en-US" dirty="0" smtClean="0"/>
              <a:t>CD</a:t>
            </a:r>
            <a:r>
              <a:rPr lang="el-GR" dirty="0" smtClean="0"/>
              <a:t> που αντιπροσωπεύεται με ψηφιακή μορφή σε εκείνη την περιοχή.</a:t>
            </a:r>
            <a:endParaRPr lang="el-GR" dirty="0"/>
          </a:p>
        </p:txBody>
      </p:sp>
      <p:sp>
        <p:nvSpPr>
          <p:cNvPr id="3" name="2 - Τίτλος"/>
          <p:cNvSpPr>
            <a:spLocks noGrp="1"/>
          </p:cNvSpPr>
          <p:nvPr>
            <p:ph type="title"/>
          </p:nvPr>
        </p:nvSpPr>
        <p:spPr/>
        <p:txBody>
          <a:bodyPr>
            <a:normAutofit fontScale="90000"/>
          </a:bodyPr>
          <a:lstStyle/>
          <a:p>
            <a:r>
              <a:rPr lang="el-GR" b="1" dirty="0" smtClean="0"/>
              <a:t>ΠΡΟΣΘΕΤΕΣ ΠΛΗΡΟΦΟΡΙΕΣ ΠΟΥ ΠΡΟΣΘΕΤΟΥΝ ΑΞΙΑ ΚΑΙ ΣΗΜΑΣΙΑ</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Με την ίδια λογική που χρησιμοποιεί η Google προτείνοντας στον χρήστη έτσι και στην περίπτωση αυτή το Summa προτείνει τις αναζητήσεις. Το Summa μπορεί να προτείνει μια λέξη την οποία δεν σκέφτηκε ο χρήστης , ή ίσως μπορεί να δει  ότι υπάρχει εναλλακτική πιθανή και σχετική αναζήτηση εκτός από αυτήν που σκέφτηκε. Για παράδειγμα, γράφοντας τη λέξη  «</a:t>
            </a:r>
            <a:r>
              <a:rPr lang="en-US" dirty="0" smtClean="0"/>
              <a:t>go</a:t>
            </a:r>
            <a:r>
              <a:rPr lang="el-GR" dirty="0" smtClean="0"/>
              <a:t>» στον τομέα αναζήτησης το σύστημα του Summa προτείνει:</a:t>
            </a:r>
          </a:p>
          <a:p>
            <a:endParaRPr lang="el-GR" dirty="0"/>
          </a:p>
        </p:txBody>
      </p:sp>
      <p:sp>
        <p:nvSpPr>
          <p:cNvPr id="3" name="2 - Τίτλος"/>
          <p:cNvSpPr>
            <a:spLocks noGrp="1"/>
          </p:cNvSpPr>
          <p:nvPr>
            <p:ph type="title"/>
          </p:nvPr>
        </p:nvSpPr>
        <p:spPr/>
        <p:txBody>
          <a:bodyPr>
            <a:normAutofit fontScale="90000"/>
          </a:bodyPr>
          <a:lstStyle/>
          <a:p>
            <a:pPr algn="ctr"/>
            <a:r>
              <a:rPr lang="el-GR" dirty="0" smtClean="0"/>
              <a:t/>
            </a:r>
            <a:br>
              <a:rPr lang="el-GR" dirty="0" smtClean="0"/>
            </a:br>
            <a:r>
              <a:rPr lang="el-GR" b="1" dirty="0" smtClean="0"/>
              <a:t> ΠΡΟΤΑΣΕΙΣ</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Autofit/>
          </a:bodyPr>
          <a:lstStyle/>
          <a:p>
            <a:r>
              <a:rPr lang="el-GR" sz="3200" dirty="0" smtClean="0"/>
              <a:t>Το Summa βασίζει τις προτάσεις του στην εισαγωγή δεδομένων από άλλους χρήστες που οδήγησαν σε μια ή περισσότερες πιθανές λύσεις. Κατά αυτόν τον τρόπο, τα στοιχεία μπορούν να χρησιμοποιηθούν για μια πιο ικανοποιητική απόδοση της μηχανής.</a:t>
            </a:r>
            <a:endParaRPr lang="el-GR" sz="3200" dirty="0"/>
          </a:p>
        </p:txBody>
      </p:sp>
      <p:pic>
        <p:nvPicPr>
          <p:cNvPr id="4" name="3 - Θέση περιεχομένου"/>
          <p:cNvPicPr>
            <a:picLocks noGrp="1"/>
          </p:cNvPicPr>
          <p:nvPr>
            <p:ph idx="1"/>
          </p:nvPr>
        </p:nvPicPr>
        <p:blipFill>
          <a:blip r:embed="rId2"/>
          <a:srcRect/>
          <a:stretch>
            <a:fillRect/>
          </a:stretch>
        </p:blipFill>
        <p:spPr bwMode="auto">
          <a:xfrm>
            <a:off x="1357290" y="3286124"/>
            <a:ext cx="6500858" cy="3357586"/>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Τι είναι το </a:t>
            </a:r>
            <a:r>
              <a:rPr lang="en-US" dirty="0" smtClean="0"/>
              <a:t>Summa:</a:t>
            </a:r>
            <a:endParaRPr lang="el-GR" dirty="0" smtClean="0"/>
          </a:p>
          <a:p>
            <a:pPr>
              <a:buNone/>
            </a:pPr>
            <a:r>
              <a:rPr lang="el-GR" dirty="0" smtClean="0"/>
              <a:t>   </a:t>
            </a:r>
            <a:r>
              <a:rPr lang="en-US" dirty="0" smtClean="0"/>
              <a:t>		</a:t>
            </a:r>
            <a:r>
              <a:rPr lang="el-GR" dirty="0" smtClean="0"/>
              <a:t> Το Summa είναι ένα ενσωματωμένο σύστημα αναζήτησης που έχει πρόσβαση ταυτόχρονα σε πολλές  διαφορετικές πηγές δεδομένων που το κράτος και η πανεπιστημιακή βιβλιοθήκη παρέχουν στους χρήστες τους. Η ανάπτυξη του Summa είναι βασισμένη στη συνεργασία μεταξύ των βιβλιοθηκονόμων, των υπεύθυνων για την ανάπτυξη της τεχνολογίας των υπολογιστών και των ειδικών για την ευχρηστία. Δεν είναι μόνο ένα πρόγραμμα αλλά ένα ενσωματωμένο, επαγγελματικό και προσανατολισμένο προς το χρήστη προϊόν, όπου όλοι οι επαγγελματικοί πόροι του κράτους και της πανεπιστημιακής βιβλιοθήκης συμβάλλουν με τη γνώση και το εργατικό δυναμικό.</a:t>
            </a:r>
          </a:p>
          <a:p>
            <a:pPr>
              <a:buNone/>
            </a:pPr>
            <a:endParaRPr lang="el-GR" dirty="0" smtClean="0"/>
          </a:p>
          <a:p>
            <a:pPr>
              <a:buNone/>
            </a:pPr>
            <a:endParaRPr lang="el-GR" dirty="0" smtClean="0"/>
          </a:p>
        </p:txBody>
      </p:sp>
      <p:sp>
        <p:nvSpPr>
          <p:cNvPr id="3" name="2 - Τίτλος"/>
          <p:cNvSpPr>
            <a:spLocks noGrp="1"/>
          </p:cNvSpPr>
          <p:nvPr>
            <p:ph type="title"/>
          </p:nvPr>
        </p:nvSpPr>
        <p:spPr/>
        <p:txBody>
          <a:bodyPr>
            <a:normAutofit fontScale="90000"/>
          </a:bodyPr>
          <a:lstStyle/>
          <a:p>
            <a:pPr algn="ctr"/>
            <a:r>
              <a:rPr lang="el-GR" dirty="0" smtClean="0"/>
              <a:t>ΕΙΣΑΓΩΓΗ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a:t>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10000"/>
          </a:bodyPr>
          <a:lstStyle/>
          <a:p>
            <a:r>
              <a:rPr lang="el-GR" dirty="0" smtClean="0"/>
              <a:t>Σε μια μελέτη πεδίων που πραγματοποιήθηκε το 2006, διαπιστώθηκε ότι οι χρήστες σε πολλές περιπτώσεις δεν ξέρουν ότι το κράτος και η πανεπιστημιακή βιβλιοθήκη έχουν τους ειδικούς ακαδημαϊκούς έτοιμους και διαθέσιμους να απαντήσουν στις ερωτήσεις των χρηστών σε διάφορα θέματα. Ο λόγος είναι ότι οι χρήστες χρησιμοποιούν πρώτιστα το σύστημα αναζήτησης, και όχι το υπόλοιπο του ιστότοπου, όπου οι εμπειρογνώμονες είναι διαθέσιμοι μέσω δυνατοτήτων του δικτύου σε συγκεκριμένα ειδικά ζητήματα να απαντήσουν και μέσω της δυνατότητας των σελίδων «κάντε μια ερώτησης».  Για να προάγουν τους ακαδημαϊκούς εμπειρογνώμονες, εμφανίζονται τώρα ως πόροι του Summa έτοιμοι για εξερεύνηση , και παρουσιάζονται σε εκείνες τις ειδικές περιπτώσεις όπου υπάρχει μια σχέση μεταξύ της γνώσης του ειδικού  και του ερωτήματος του χρήστη.</a:t>
            </a:r>
          </a:p>
          <a:p>
            <a:endParaRPr lang="el-GR" dirty="0"/>
          </a:p>
        </p:txBody>
      </p:sp>
      <p:sp>
        <p:nvSpPr>
          <p:cNvPr id="3" name="2 - Τίτλος"/>
          <p:cNvSpPr>
            <a:spLocks noGrp="1"/>
          </p:cNvSpPr>
          <p:nvPr>
            <p:ph type="title"/>
          </p:nvPr>
        </p:nvSpPr>
        <p:spPr/>
        <p:txBody>
          <a:bodyPr>
            <a:normAutofit fontScale="90000"/>
          </a:bodyPr>
          <a:lstStyle/>
          <a:p>
            <a:pPr algn="ctr"/>
            <a:r>
              <a:rPr lang="el-GR" b="1" dirty="0" smtClean="0"/>
              <a:t>ΒΡΕΙΤΕ ΕΝΑΝ ΕΙΔΙΚΟ</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rmAutofit fontScale="90000"/>
          </a:bodyPr>
          <a:lstStyle/>
          <a:p>
            <a:r>
              <a:rPr lang="el-GR" sz="3600" dirty="0" smtClean="0"/>
              <a:t>Εάν ψάξουμε για παράδειγμα στο «kønsstudier» (μελέτες γένους) θα βρούμε τον εμπειρογνώμονά τους σε αυτό το θέμα:</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a:srcRect/>
          <a:stretch>
            <a:fillRect/>
          </a:stretch>
        </p:blipFill>
        <p:spPr bwMode="auto">
          <a:xfrm>
            <a:off x="457200" y="1914210"/>
            <a:ext cx="8229600" cy="4372309"/>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Σε πολλές περιπτώσεις, οι χρήστες αναγνωρίζουν μια πηγή από αυτό που βλέπουν, και αυτό είναι μια πρόκληση όταν θέλει κάποιος να σχεδιάσει μια διεπαφή για την ψηφιακή βιβλιοθήκη που να δημιουργεί μια καλή εμπειρία για το χρήστη. Μια προφανής δυνατότητα για τον εμπλουτισμό είναι να δοθεί η δυνατότητα στο χρήστη να μπορεί να δει το εξώφυλλο των βιβλίων και των CD μαζί με τις βιβλιογραφικές πληροφορίες. Τα εξώφυλλα των βιβλίων ανακτώνται από τη σελίδα Amazon.com και τα εξώφυλλα των CD’</a:t>
            </a:r>
            <a:r>
              <a:rPr lang="en-US" dirty="0" smtClean="0"/>
              <a:t>s</a:t>
            </a:r>
            <a:r>
              <a:rPr lang="el-GR" dirty="0" smtClean="0"/>
              <a:t> ανακτώνται από το Bibliotekernes Netmusik.</a:t>
            </a:r>
          </a:p>
          <a:p>
            <a:endParaRPr lang="el-GR" dirty="0"/>
          </a:p>
        </p:txBody>
      </p:sp>
      <p:sp>
        <p:nvSpPr>
          <p:cNvPr id="3" name="2 - Τίτλος"/>
          <p:cNvSpPr>
            <a:spLocks noGrp="1"/>
          </p:cNvSpPr>
          <p:nvPr>
            <p:ph type="title"/>
          </p:nvPr>
        </p:nvSpPr>
        <p:spPr/>
        <p:txBody>
          <a:bodyPr anchor="t">
            <a:normAutofit fontScale="90000"/>
          </a:bodyPr>
          <a:lstStyle/>
          <a:p>
            <a:r>
              <a:rPr lang="el-GR" b="1" dirty="0" smtClean="0"/>
              <a:t>ΜΙΑ ΕΙΚΟΝΑ ΑΞΙΖΕΙ ΧΙΛΙΕΣ ΛΕΞΕΙΣ</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b="1" dirty="0" smtClean="0"/>
              <a:t>«ΚΑΛΑΘΙ» ΤΩΝ ΠΗΓΩΝ</a:t>
            </a:r>
            <a:endParaRPr lang="el-GR" dirty="0" smtClean="0"/>
          </a:p>
          <a:p>
            <a:pPr>
              <a:buNone/>
            </a:pPr>
            <a:r>
              <a:rPr lang="el-GR" dirty="0" smtClean="0"/>
              <a:t>	Όπως σε ένα κατάστημα Ιστού, ο χρήστης μπορεί να βάλει τα στοιχεία από τα αποτελέσματα αναζήτησής τους σε ένα εικονικό καλάθι.</a:t>
            </a:r>
          </a:p>
          <a:p>
            <a:r>
              <a:rPr lang="el-GR" b="1" dirty="0" smtClean="0"/>
              <a:t>ΠΟΛΛΑΠΛΕΣ ΓΛΩΣΣΕΣ</a:t>
            </a:r>
            <a:endParaRPr lang="el-GR" dirty="0" smtClean="0"/>
          </a:p>
          <a:p>
            <a:pPr>
              <a:buNone/>
            </a:pPr>
            <a:r>
              <a:rPr lang="el-GR" dirty="0" smtClean="0"/>
              <a:t>	Μια πολλαπλή γλωσσική διεπαφή είναι ένα μέρος του βασικού σχεδίου του Summa, έτσι ώστε ο χρήστης να μπορεί πάντα να αλλάξει στην κατάλληλη γλώσσα. </a:t>
            </a:r>
          </a:p>
          <a:p>
            <a:r>
              <a:rPr lang="el-GR" b="1" dirty="0" smtClean="0"/>
              <a:t>ΕΠΙΔΕΙΞΗ ΤΩΝ ΣΤΕΝΑ ΣΥΝΔΕΔΕΜΕΩΝ ΕΡΓΑΣΙΩΝ</a:t>
            </a:r>
            <a:endParaRPr lang="el-GR" dirty="0" smtClean="0"/>
          </a:p>
          <a:p>
            <a:pPr>
              <a:buNone/>
            </a:pPr>
            <a:r>
              <a:rPr lang="el-GR" dirty="0" smtClean="0"/>
              <a:t>	Μερικά βιβλιογραφικά αρχεία συσχετίζονται διανοητικώς ως «εργασίες», π.χ., βιβλία διαθέσιμα σε πολλαπλές  εκδόσεις, τότε έχει νόημα για το χρήστη εάν αυτά τα αρχεία ανακτώνται μαζί στη διεπαφή. Αυτή την περίοδο εργάζονται στην εφαρμογή αυτής της ιδέας στο Summa.</a:t>
            </a:r>
          </a:p>
          <a:p>
            <a:endParaRPr lang="el-GR" dirty="0" smtClean="0"/>
          </a:p>
          <a:p>
            <a:endParaRPr lang="el-GR" dirty="0"/>
          </a:p>
        </p:txBody>
      </p:sp>
      <p:sp>
        <p:nvSpPr>
          <p:cNvPr id="3" name="2 - Τίτλος"/>
          <p:cNvSpPr>
            <a:spLocks noGrp="1"/>
          </p:cNvSpPr>
          <p:nvPr>
            <p:ph type="title"/>
          </p:nvPr>
        </p:nvSpPr>
        <p:spPr/>
        <p:txBody>
          <a:bodyPr anchor="t"/>
          <a:lstStyle/>
          <a:p>
            <a:pPr algn="ctr"/>
            <a:r>
              <a:rPr lang="el-GR" dirty="0" smtClean="0"/>
              <a:t>ΑΛΛΕΣ ΥΠΗΡΕΣΙΕΣ… 1</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b="1" dirty="0" smtClean="0"/>
              <a:t>ΧΡΗΣΤΕΣ ΠΟΥ ΔΑΝΕΙΣΤΗΚΑΝ ΑΥΤΟ,  ΔΑΝΕΙΣΤΗΚΑΝ ΕΠΙΣΗΣ…</a:t>
            </a:r>
            <a:endParaRPr lang="el-GR" dirty="0" smtClean="0"/>
          </a:p>
          <a:p>
            <a:pPr>
              <a:buNone/>
            </a:pPr>
            <a:r>
              <a:rPr lang="el-GR" dirty="0" smtClean="0"/>
              <a:t>	Πρόκειται για ένα εργαλείο το οποίο παρουσιάζει τις μετέπειτα επιλογές αγορών άλλων χρηστών που επέλεξαν αρχικά το ίδιο βιβλίο (εργαλείο εμπνευσμένο από το Amazon.com.) </a:t>
            </a:r>
          </a:p>
          <a:p>
            <a:endParaRPr lang="el-GR" dirty="0"/>
          </a:p>
        </p:txBody>
      </p:sp>
      <p:sp>
        <p:nvSpPr>
          <p:cNvPr id="3" name="2 - Τίτλος"/>
          <p:cNvSpPr>
            <a:spLocks noGrp="1"/>
          </p:cNvSpPr>
          <p:nvPr>
            <p:ph type="title"/>
          </p:nvPr>
        </p:nvSpPr>
        <p:spPr/>
        <p:txBody>
          <a:bodyPr anchor="t"/>
          <a:lstStyle/>
          <a:p>
            <a:pPr algn="ctr"/>
            <a:r>
              <a:rPr lang="el-GR" dirty="0" smtClean="0"/>
              <a:t>ΑΛΛΕΣ ΥΠΗΡΕΣΙΕΣ… 2</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rmAutofit fontScale="90000"/>
          </a:bodyPr>
          <a:lstStyle/>
          <a:p>
            <a:r>
              <a:rPr lang="el-GR" sz="3100" dirty="0" smtClean="0"/>
              <a:t>Εάν ψάχνει για το βιβλίο «Linda Evangelista Olsen» μπορεί να δει ποια άλλα βιβλία ήταν δανεισμένα από τους χρήστες που δανείστηκαν αυτό το βιβλίο (καθώς επίσης και πολλές άλλες πρόσθετες πληροφορίες).</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a:srcRect/>
          <a:stretch>
            <a:fillRect/>
          </a:stretch>
        </p:blipFill>
        <p:spPr bwMode="auto">
          <a:xfrm>
            <a:off x="285720" y="1857364"/>
            <a:ext cx="8643997" cy="4714908"/>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Στο στάδιο διαλογής του υλικού με βάση τη σχετικότητα, είναι χρήσιμο οι χρήστες να είναι σε θέση να βλέπουν πώς άλλοι χρήστες έχουν αξιολογήσει εκείνους τους πόρους. Το Summa επομένως ενσωματώνει τις εκδοτικές αναθεωρήσεις από το Amazon.com στα αρχεία όπου είναι δυνατόν. Στο μέλλον φαντάζονται ότι ερευνητές και οι εκπαιδευτικοί θα μπορούσαν να εκτιμήσουν και να αναθεωρήσουν τους πόρους που θα ήταν μεγάλης αξίας για τους σπουδαστές.</a:t>
            </a:r>
          </a:p>
          <a:p>
            <a:endParaRPr lang="el-GR" dirty="0"/>
          </a:p>
        </p:txBody>
      </p:sp>
      <p:sp>
        <p:nvSpPr>
          <p:cNvPr id="3" name="2 - Τίτλος"/>
          <p:cNvSpPr>
            <a:spLocks noGrp="1"/>
          </p:cNvSpPr>
          <p:nvPr>
            <p:ph type="title"/>
          </p:nvPr>
        </p:nvSpPr>
        <p:spPr/>
        <p:txBody>
          <a:bodyPr>
            <a:normAutofit fontScale="90000"/>
          </a:bodyPr>
          <a:lstStyle/>
          <a:p>
            <a:pPr algn="ctr"/>
            <a:r>
              <a:rPr lang="el-GR" sz="4400" b="1" dirty="0" smtClean="0"/>
              <a:t>ΕΚΔΟΤΙΚΕΣ ΑΝΑΘΕΩΡΗΣΕΙΣ ΑΠΟ ΤΟ   AMAZON.COM</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chor="t">
            <a:noAutofit/>
          </a:bodyPr>
          <a:lstStyle/>
          <a:p>
            <a:pPr algn="ctr"/>
            <a:r>
              <a:rPr lang="el-GR" sz="2800" dirty="0" smtClean="0"/>
              <a:t>Εάν κάποιος κοιτάζει το βιβλίο του Jakob Nielsen «</a:t>
            </a:r>
            <a:r>
              <a:rPr lang="el-GR" sz="2800" i="1" dirty="0" smtClean="0"/>
              <a:t>Designing Web Usability»</a:t>
            </a:r>
            <a:r>
              <a:rPr lang="el-GR" sz="2800" dirty="0" smtClean="0"/>
              <a:t>, βλέπει επίσης μια εκδοτική αναθεώρηση που ενσωματώνεται από το Amazon.com.</a:t>
            </a:r>
            <a:br>
              <a:rPr lang="el-GR" sz="2800" dirty="0" smtClean="0"/>
            </a:br>
            <a:r>
              <a:rPr lang="el-GR" sz="2800" dirty="0" smtClean="0"/>
              <a:t/>
            </a:r>
            <a:br>
              <a:rPr lang="el-GR" sz="2800" dirty="0" smtClean="0"/>
            </a:br>
            <a:endParaRPr lang="el-GR" sz="2800" dirty="0"/>
          </a:p>
        </p:txBody>
      </p:sp>
      <p:pic>
        <p:nvPicPr>
          <p:cNvPr id="4" name="3 - Θέση περιεχομένου"/>
          <p:cNvPicPr>
            <a:picLocks noGrp="1"/>
          </p:cNvPicPr>
          <p:nvPr>
            <p:ph idx="1"/>
          </p:nvPr>
        </p:nvPicPr>
        <p:blipFill>
          <a:blip r:embed="rId2"/>
          <a:srcRect/>
          <a:stretch>
            <a:fillRect/>
          </a:stretch>
        </p:blipFill>
        <p:spPr bwMode="auto">
          <a:xfrm>
            <a:off x="571472" y="1500174"/>
            <a:ext cx="8001056" cy="5072098"/>
          </a:xfrm>
          <a:prstGeom prst="rect">
            <a:avLst/>
          </a:prstGeom>
          <a:noFill/>
          <a:ln w="9525">
            <a:noFill/>
            <a:miter lim="800000"/>
            <a:headEnd/>
            <a:tailEnd/>
          </a:ln>
        </p:spPr>
      </p:pic>
      <p:sp>
        <p:nvSpPr>
          <p:cNvPr id="5" name="4 - Θέση αριθμού διαφάνειας"/>
          <p:cNvSpPr>
            <a:spLocks noGrp="1"/>
          </p:cNvSpPr>
          <p:nvPr>
            <p:ph type="sldNum" sz="quarter" idx="15"/>
          </p:nvPr>
        </p:nvSpPr>
        <p:spPr/>
        <p:txBody>
          <a:bodyPr/>
          <a:lstStyle/>
          <a:p>
            <a:fld id="{856EB8B7-6F95-4F65-9D45-3392498C44F8}"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Το Summa είναι ένα ενσωματωμένο σύστημα αναζήτησης που έχει πρόσβαση ταυτόχρονα σε διάφορες διαφορετικές πηγές δεδομένων. Είναι ένα σύστημα αναζήτησης με πολλά φιλικά προς το χρήστη γνωρίσματα, τα οποία έχουν τον ίδιο στόχο: Να βοηθήσει τους χρήστες να βρουν τις καλύτερες πιθανές πηγές, χωρίς να ζητούν ενεργά τη βοήθεια. Έχει γρήγορο χρόνο απόκρισης  ψάχνοντας σε πολλαπλές πηγές.  Πρόκειται για  ένα σύστημα εργασίας και ένα πρόγραμμα ανοιχτής πηγής το οποίο βρίσκεται υπό συνεχή ανάπτυξη. Τα μελλοντικά σχέδια περιλαμβάνουν </a:t>
            </a:r>
            <a:r>
              <a:rPr lang="en-US" dirty="0" smtClean="0"/>
              <a:t>tagging</a:t>
            </a:r>
            <a:r>
              <a:rPr lang="el-GR" dirty="0" smtClean="0"/>
              <a:t>  και περισσότερη συμμετοχή χρηστών. 						</a:t>
            </a:r>
            <a:endParaRPr lang="el-GR" dirty="0"/>
          </a:p>
        </p:txBody>
      </p:sp>
      <p:sp>
        <p:nvSpPr>
          <p:cNvPr id="3" name="2 - Τίτλος"/>
          <p:cNvSpPr>
            <a:spLocks noGrp="1"/>
          </p:cNvSpPr>
          <p:nvPr>
            <p:ph type="title"/>
          </p:nvPr>
        </p:nvSpPr>
        <p:spPr/>
        <p:txBody>
          <a:bodyPr>
            <a:normAutofit fontScale="90000"/>
          </a:bodyPr>
          <a:lstStyle/>
          <a:p>
            <a:pPr algn="ctr"/>
            <a:r>
              <a:rPr lang="el-GR" b="1" dirty="0" smtClean="0"/>
              <a:t>ΣΥΜΠΕΡΑΣΜΑ</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Κατά πόσο σύστημα μπορεί να είναι αποδοτικό (και ποιοτικά και χρονικά) όταν επεξεργάζεται ποικιλόμορφα αρχεία από διαφορετικές πηγές.</a:t>
            </a:r>
          </a:p>
          <a:p>
            <a:r>
              <a:rPr lang="el-GR" dirty="0" smtClean="0"/>
              <a:t>Οι διαφορετικές αυτές πηγές είναι έγκυρες</a:t>
            </a:r>
            <a:r>
              <a:rPr lang="en-US" dirty="0" smtClean="0"/>
              <a:t>;</a:t>
            </a:r>
            <a:endParaRPr lang="el-GR" dirty="0"/>
          </a:p>
        </p:txBody>
      </p:sp>
      <p:sp>
        <p:nvSpPr>
          <p:cNvPr id="3" name="2 - Τίτλος"/>
          <p:cNvSpPr>
            <a:spLocks noGrp="1"/>
          </p:cNvSpPr>
          <p:nvPr>
            <p:ph type="title"/>
          </p:nvPr>
        </p:nvSpPr>
        <p:spPr/>
        <p:txBody>
          <a:bodyPr anchor="t"/>
          <a:lstStyle/>
          <a:p>
            <a:pPr algn="ctr"/>
            <a:r>
              <a:rPr lang="el-GR" dirty="0" smtClean="0"/>
              <a:t>ΘΕΜΑΤΑ ΠΡΟΣ ΣΥΖΗΤΗΣΗ</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Σαν δοκιμή της εφαρμογής Summa, το χειμώνα του 2005/2006 το κράτος και η πανεπιστημιακή βιβλιοθήκη αναπτύξανε μια νέα και διαφορετική διεπαφή αναζήτησης για το τρέχον σύστημα βιβλιοθηκών, το αποκαλούμενο </a:t>
            </a:r>
            <a:r>
              <a:rPr lang="en-US" dirty="0" smtClean="0"/>
              <a:t>Horizon</a:t>
            </a:r>
            <a:r>
              <a:rPr lang="el-GR" dirty="0" smtClean="0"/>
              <a:t>. Ο στόχος ήταν να βελτιωθούν οι χρόνοι απόκρισης και να εξετάσουν τις δυνατότητες διαχωρισμού των εγκαταστάσεων αναζήτησης από το υπόλοιπο σύστημα</a:t>
            </a:r>
            <a:r>
              <a:rPr lang="en-US" dirty="0" smtClean="0"/>
              <a:t>.</a:t>
            </a:r>
            <a:endParaRPr lang="el-GR" dirty="0"/>
          </a:p>
        </p:txBody>
      </p:sp>
      <p:sp>
        <p:nvSpPr>
          <p:cNvPr id="3" name="2 - Τίτλος"/>
          <p:cNvSpPr>
            <a:spLocks noGrp="1"/>
          </p:cNvSpPr>
          <p:nvPr>
            <p:ph type="title"/>
          </p:nvPr>
        </p:nvSpPr>
        <p:spPr>
          <a:xfrm>
            <a:off x="500034" y="357166"/>
            <a:ext cx="8229600" cy="1143008"/>
          </a:xfrm>
        </p:spPr>
        <p:txBody>
          <a:bodyPr>
            <a:normAutofit fontScale="90000"/>
          </a:bodyPr>
          <a:lstStyle/>
          <a:p>
            <a:r>
              <a:rPr b="1" smtClean="0"/>
              <a:t/>
            </a:r>
            <a:br>
              <a:rPr b="1" smtClean="0"/>
            </a:br>
            <a:r>
              <a:rPr b="1" smtClean="0"/>
              <a:t/>
            </a:r>
            <a:br>
              <a:rPr b="1" smtClean="0"/>
            </a:br>
            <a:r>
              <a:rPr b="1" smtClean="0"/>
              <a:t/>
            </a:r>
            <a:br>
              <a:rPr b="1" smtClean="0"/>
            </a:br>
            <a:r>
              <a:rPr b="1" smtClean="0"/>
              <a:t/>
            </a:r>
            <a:br>
              <a:rPr b="1" smtClean="0"/>
            </a:br>
            <a:r>
              <a:rPr lang="el-GR" b="1" dirty="0" smtClean="0"/>
              <a:t>ΠΡΟΔΡΟΜΟΣ ΤΟΥ </a:t>
            </a:r>
            <a:r>
              <a:rPr b="1" smtClean="0"/>
              <a:t>SUMMA</a:t>
            </a:r>
            <a:r>
              <a:rPr lang="el-GR" b="1" dirty="0" smtClean="0"/>
              <a:t>: </a:t>
            </a:r>
            <a:r>
              <a:rPr b="1" smtClean="0"/>
              <a:t>BETA 1</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3</a:t>
            </a:fld>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r>
              <a:rPr lang="el-GR" dirty="0" smtClean="0"/>
              <a:t>ΕΥΧΑΡΙΣΤΩ ΓΙΑ ΤΟ ΧΡΟΝΟ ΣΑΣ</a:t>
            </a:r>
            <a:endParaRPr lang="el-GR" dirty="0"/>
          </a:p>
        </p:txBody>
      </p:sp>
      <p:sp>
        <p:nvSpPr>
          <p:cNvPr id="3" name="2 - Τίτλος"/>
          <p:cNvSpPr>
            <a:spLocks noGrp="1"/>
          </p:cNvSpPr>
          <p:nvPr>
            <p:ph type="ctrTitle"/>
          </p:nvPr>
        </p:nvSpPr>
        <p:spPr/>
        <p:txBody>
          <a:bodyPr anchor="t"/>
          <a:lstStyle/>
          <a:p>
            <a:r>
              <a:rPr lang="el-GR" dirty="0" smtClean="0"/>
              <a:t>ΤΕΛΟΣ</a:t>
            </a:r>
            <a:endParaRPr lang="el-GR" dirty="0"/>
          </a:p>
        </p:txBody>
      </p:sp>
      <p:sp>
        <p:nvSpPr>
          <p:cNvPr id="4" name="3 - Θέση αριθμού διαφάνειας"/>
          <p:cNvSpPr>
            <a:spLocks noGrp="1"/>
          </p:cNvSpPr>
          <p:nvPr>
            <p:ph type="sldNum" sz="quarter" idx="11"/>
          </p:nvPr>
        </p:nvSpPr>
        <p:spPr/>
        <p:txBody>
          <a:bodyPr/>
          <a:lstStyle/>
          <a:p>
            <a:fld id="{856EB8B7-6F95-4F65-9D45-3392498C44F8}" type="slidenum">
              <a:rPr lang="el-GR" smtClean="0"/>
              <a:pPr/>
              <a:t>30</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Η ΒΕΤΑ κατέδειξε πώς οι πόροι της βιβλιοθήκης θα μπορούσαν να εμπλουτιστούν με δεδομένα από: </a:t>
            </a:r>
          </a:p>
          <a:p>
            <a:pPr>
              <a:buNone/>
            </a:pPr>
            <a:r>
              <a:rPr lang="en-US" dirty="0" smtClean="0"/>
              <a:t>	</a:t>
            </a:r>
            <a:r>
              <a:rPr lang="el-GR" dirty="0" smtClean="0"/>
              <a:t>-Το υπάρχον σύστημα βιβλιοθηκών (η διαθεσιμότητα των πόρων στα αποτελέσματα αναζήτησης και η πιθανότητα των αναζητήσιμων  στοιχείων) </a:t>
            </a:r>
          </a:p>
          <a:p>
            <a:pPr>
              <a:buNone/>
            </a:pPr>
            <a:r>
              <a:rPr lang="en-US" dirty="0" smtClean="0"/>
              <a:t>	</a:t>
            </a:r>
            <a:r>
              <a:rPr lang="el-GR" dirty="0" smtClean="0"/>
              <a:t>-Amazon.com (ενσωματωμένα εξώφυλλα βιβλίων και </a:t>
            </a:r>
            <a:r>
              <a:rPr lang="en-US" dirty="0" smtClean="0"/>
              <a:t>links </a:t>
            </a:r>
            <a:r>
              <a:rPr lang="el-GR" dirty="0" smtClean="0"/>
              <a:t>για περισσότερες πληροφορίες) </a:t>
            </a:r>
          </a:p>
          <a:p>
            <a:pPr>
              <a:buNone/>
            </a:pPr>
            <a:r>
              <a:rPr lang="en-US" dirty="0" smtClean="0"/>
              <a:t>	</a:t>
            </a:r>
            <a:r>
              <a:rPr lang="el-GR" dirty="0" smtClean="0"/>
              <a:t>-Bibliotekernes Netmusik (εξώφυλλα CD, δείγματα ήχου και </a:t>
            </a:r>
            <a:r>
              <a:rPr lang="en-US" dirty="0" smtClean="0"/>
              <a:t>links</a:t>
            </a:r>
            <a:r>
              <a:rPr lang="el-GR" dirty="0" smtClean="0"/>
              <a:t> με το πλήρες άλμπουμ σε ψηφιακή μορφή) </a:t>
            </a:r>
          </a:p>
          <a:p>
            <a:pPr>
              <a:buNone/>
            </a:pPr>
            <a:r>
              <a:rPr lang="en-US" dirty="0" smtClean="0"/>
              <a:t>	</a:t>
            </a:r>
            <a:r>
              <a:rPr lang="el-GR" dirty="0" smtClean="0"/>
              <a:t>-</a:t>
            </a:r>
            <a:r>
              <a:rPr lang="en-US" dirty="0" smtClean="0"/>
              <a:t>Forfatterweb</a:t>
            </a:r>
            <a:r>
              <a:rPr lang="el-GR" dirty="0" smtClean="0"/>
              <a:t> (ενσωματωμένες περιγραφές των συντακτών και </a:t>
            </a:r>
            <a:r>
              <a:rPr lang="en-US" dirty="0" smtClean="0"/>
              <a:t>links </a:t>
            </a:r>
            <a:r>
              <a:rPr lang="el-GR" dirty="0" smtClean="0"/>
              <a:t>για επιπλέον πληροφορίες)</a:t>
            </a:r>
          </a:p>
          <a:p>
            <a:endParaRPr lang="el-GR" dirty="0"/>
          </a:p>
        </p:txBody>
      </p:sp>
      <p:sp>
        <p:nvSpPr>
          <p:cNvPr id="3" name="2 - Τίτλος"/>
          <p:cNvSpPr>
            <a:spLocks noGrp="1"/>
          </p:cNvSpPr>
          <p:nvPr>
            <p:ph type="title"/>
          </p:nvPr>
        </p:nvSpPr>
        <p:spPr>
          <a:xfrm>
            <a:off x="457200" y="152400"/>
            <a:ext cx="8229600" cy="919146"/>
          </a:xfrm>
        </p:spPr>
        <p:txBody>
          <a:bodyPr>
            <a:normAutofit fontScale="90000"/>
          </a:bodyPr>
          <a:lstStyle/>
          <a:p>
            <a:r>
              <a:rPr lang="el-GR" b="1" dirty="0" smtClean="0"/>
              <a:t>ΠΡΟΔΡΟΜΟΣ ΤΟΥ </a:t>
            </a:r>
            <a:r>
              <a:rPr b="1" smtClean="0"/>
              <a:t>SUMMA: BETA 2</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4</a:t>
            </a:fld>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642910" y="4286256"/>
            <a:ext cx="8305800" cy="1143000"/>
          </a:xfrm>
        </p:spPr>
        <p:txBody>
          <a:bodyPr/>
          <a:lstStyle/>
          <a:p>
            <a:r>
              <a:rPr lang="el-GR" dirty="0" smtClean="0"/>
              <a:t>Επάνω από τη γραμμή είναι η ενότητα του ιστοχώρου και μια ενότητα υπηρεσιών που ενσωματώνει και τις εσωτερικές και τις εξωτερικές υπηρεσίες. Κάτω από τη γραμμή το Summa σύστημα διανέμεται σε διάφορους πελάτες, όπου ο κάθε ένας χρησιμοποιεί μια ή περισσότερες υπηρεσίες από τις διαφορετικές ενότητες που βρίσκονται στο κουτί στα δεξιά.</a:t>
            </a:r>
          </a:p>
          <a:p>
            <a:endParaRPr lang="el-GR" dirty="0"/>
          </a:p>
        </p:txBody>
      </p:sp>
      <p:sp>
        <p:nvSpPr>
          <p:cNvPr id="3" name="2 - Τίτλος"/>
          <p:cNvSpPr>
            <a:spLocks noGrp="1"/>
          </p:cNvSpPr>
          <p:nvPr>
            <p:ph type="ctrTitle"/>
          </p:nvPr>
        </p:nvSpPr>
        <p:spPr>
          <a:xfrm>
            <a:off x="428596" y="142852"/>
            <a:ext cx="8305800" cy="1981200"/>
          </a:xfrm>
        </p:spPr>
        <p:txBody>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357158" y="0"/>
            <a:ext cx="8501122" cy="4143381"/>
          </a:xfrm>
          <a:prstGeom prst="rect">
            <a:avLst/>
          </a:prstGeom>
          <a:noFill/>
          <a:ln w="9525">
            <a:noFill/>
            <a:miter lim="800000"/>
            <a:headEnd/>
            <a:tailEnd/>
          </a:ln>
          <a:effectLst/>
        </p:spPr>
      </p:pic>
      <p:sp>
        <p:nvSpPr>
          <p:cNvPr id="5" name="4 - Θέση αριθμού διαφάνειας"/>
          <p:cNvSpPr>
            <a:spLocks noGrp="1"/>
          </p:cNvSpPr>
          <p:nvPr>
            <p:ph type="sldNum" sz="quarter" idx="11"/>
          </p:nvPr>
        </p:nvSpPr>
        <p:spPr/>
        <p:txBody>
          <a:bodyPr/>
          <a:lstStyle/>
          <a:p>
            <a:fld id="{856EB8B7-6F95-4F65-9D45-3392498C44F8}" type="slidenum">
              <a:rPr lang="el-GR" smtClean="0"/>
              <a:pPr/>
              <a:t>5</a:t>
            </a:fld>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Η αναζήτηση του </a:t>
            </a:r>
            <a:r>
              <a:rPr lang="en-US" dirty="0" smtClean="0"/>
              <a:t>Summa </a:t>
            </a:r>
            <a:r>
              <a:rPr lang="el-GR" dirty="0" smtClean="0"/>
              <a:t>δεν είναι συνενωμένη ομοσπονδιακά  αλλά είναι μάλλον ενσωματωμένη αναζήτηση. Αυτό σημαίνει ότι με το </a:t>
            </a:r>
            <a:r>
              <a:rPr lang="en-US" dirty="0" smtClean="0"/>
              <a:t>Summa</a:t>
            </a:r>
            <a:r>
              <a:rPr lang="el-GR" dirty="0" smtClean="0"/>
              <a:t> μπορούμε να έχουμε γρήγορο χρόνο απόκρισης, δεδομένου ότι δεν στηρίζεται στις εξωτερικές μηχανές αναζήτησης.</a:t>
            </a:r>
          </a:p>
          <a:p>
            <a:pPr>
              <a:buNone/>
            </a:pPr>
            <a:r>
              <a:rPr lang="el-GR" dirty="0" smtClean="0"/>
              <a:t>    Μπορεί επίσης να παρέχει συνεχή εξέλιξη και συνεπή ταξινόμηση του συνόλου</a:t>
            </a:r>
            <a:r>
              <a:rPr lang="en-US" dirty="0" smtClean="0"/>
              <a:t> </a:t>
            </a:r>
            <a:r>
              <a:rPr lang="el-GR" dirty="0" smtClean="0"/>
              <a:t>του αποτελέσματος.</a:t>
            </a:r>
          </a:p>
          <a:p>
            <a:pPr lvl="0"/>
            <a:r>
              <a:rPr lang="el-GR" dirty="0" smtClean="0"/>
              <a:t>Προς το παρόν το Summa κάνει αναζητήσεις σε: </a:t>
            </a:r>
          </a:p>
          <a:p>
            <a:pPr>
              <a:buNone/>
            </a:pPr>
            <a:r>
              <a:rPr lang="el-GR" dirty="0" smtClean="0"/>
              <a:t>	-2.6 εκατομμύριο αρχεία </a:t>
            </a:r>
            <a:r>
              <a:rPr lang="en-US" dirty="0" smtClean="0"/>
              <a:t>Horizon</a:t>
            </a:r>
            <a:r>
              <a:rPr lang="el-GR" dirty="0" smtClean="0"/>
              <a:t> με σχήμα danMARC2. </a:t>
            </a:r>
          </a:p>
          <a:p>
            <a:pPr>
              <a:buNone/>
            </a:pPr>
            <a:r>
              <a:rPr lang="el-GR" dirty="0" smtClean="0"/>
              <a:t>	-0,5 εκατομμύρια συλλογές δημοσιεύσεων με σχήμα OAI Dublin Core</a:t>
            </a:r>
          </a:p>
          <a:p>
            <a:pPr>
              <a:buNone/>
            </a:pPr>
            <a:r>
              <a:rPr lang="el-GR" dirty="0" smtClean="0"/>
              <a:t>	-100,000 αρχεία Aleph σε danMARC2-σχήμα από τις επιστημονικές βιβλιοθήκες στο πανεπιστήμιο του Aarhus.</a:t>
            </a:r>
          </a:p>
          <a:p>
            <a:pPr>
              <a:buNone/>
            </a:pPr>
            <a:endParaRPr lang="el-GR" dirty="0"/>
          </a:p>
        </p:txBody>
      </p:sp>
      <p:sp>
        <p:nvSpPr>
          <p:cNvPr id="3" name="2 - Τίτλος"/>
          <p:cNvSpPr>
            <a:spLocks noGrp="1"/>
          </p:cNvSpPr>
          <p:nvPr>
            <p:ph type="title"/>
          </p:nvPr>
        </p:nvSpPr>
        <p:spPr/>
        <p:txBody>
          <a:bodyPr anchor="t"/>
          <a:lstStyle/>
          <a:p>
            <a:pPr algn="ctr"/>
            <a:r>
              <a:rPr lang="el-GR" dirty="0" smtClean="0"/>
              <a:t>Η ΑΝΑΖΗΤΗΣΗ…. 1</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pPr lvl="0"/>
            <a:r>
              <a:rPr lang="el-GR" dirty="0" smtClean="0"/>
              <a:t>Το Summa παρουσιάζει μια νέα και απλουστευμένη διεπαφή αναζήτησης βασισμένη στις πρόσφατες δοκιμές των δυνατοτήτων  εύκολης χρήσης που διευθύνεται από την ομάδα διαχείρισης ζητημάτων εύκολης χρήσης των νέων τεχνολογιών του κράτους και της πανεπιστημιακής βιβλιοθήκης. </a:t>
            </a:r>
          </a:p>
          <a:p>
            <a:pPr lvl="0"/>
            <a:r>
              <a:rPr lang="el-GR" dirty="0" smtClean="0"/>
              <a:t>Σε έναν όσο το δυνατόν μεγαλύτερο βαθμό, τα αρχεία ευρετηριάζονται είτε με βάση το πεδίο είτε τα κείμενα ολόκληρα.  Και η απλή και προηγμένη έρευνα είναι δυνατή. Τα αποτελέσματα αναζήτησης μπορούν να ταξινομηθούν σύμφωνα με τη σχετικότητα αλλά σύμφωνα και με τα κοινά τους πεδία. Ο αλγόριθμος για τη σχετικότητα ήταν πρόσφατα αναπτυγμένος ως μέρος του προγράμματος Summa.</a:t>
            </a:r>
          </a:p>
          <a:p>
            <a:pPr lvl="0"/>
            <a:r>
              <a:rPr lang="el-GR" dirty="0" smtClean="0"/>
              <a:t>Το Summa καθιστά δυνατό να ενσωματώσει τις εξωτερικές υπηρεσίες στο περιβάλλον διεπαφής του χρήστη μέσω AJAX (asynchronous javascript XML). Μερικά παραδείγματα είναι: </a:t>
            </a:r>
          </a:p>
          <a:p>
            <a:endParaRPr lang="el-GR" dirty="0"/>
          </a:p>
        </p:txBody>
      </p:sp>
      <p:sp>
        <p:nvSpPr>
          <p:cNvPr id="3" name="2 - Τίτλος"/>
          <p:cNvSpPr>
            <a:spLocks noGrp="1"/>
          </p:cNvSpPr>
          <p:nvPr>
            <p:ph type="title"/>
          </p:nvPr>
        </p:nvSpPr>
        <p:spPr/>
        <p:txBody>
          <a:bodyPr anchor="t"/>
          <a:lstStyle/>
          <a:p>
            <a:pPr algn="ctr"/>
            <a:r>
              <a:rPr lang="el-GR" dirty="0" smtClean="0"/>
              <a:t>Η ΑΝΑΖΗΤΗΣΗ…. 2</a:t>
            </a: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0000" lnSpcReduction="20000"/>
          </a:bodyPr>
          <a:lstStyle/>
          <a:p>
            <a:r>
              <a:rPr lang="el-GR" dirty="0" smtClean="0"/>
              <a:t>Όταν ο χρήστης εισάγει μια ερώτηση υπάρχουν διάφορες παράλληλες ροές της δουλειάς. Πρώτα ο χρήστης μπορεί να πάρει τη βοήθεια από την υπηρεσία άλλων προτάσεων αναζήτησης, και έπειτα λαμβάνει ένα αποτέλεσμα αναζήτησης και ένα αποτέλεσμα των μηχανών αναζήτησης για τις φασέτες. Εάν το αποτέλεσμα αναζήτησης είναι  κενό, ο χρήστης παίρνει ως αποτέλεσμα την πρόταση «μήπως εννοούσατε..;. Η ροή της δουλειάς αναζήτησης είναι η ακόλουθη:</a:t>
            </a:r>
          </a:p>
          <a:p>
            <a:pPr>
              <a:buNone/>
            </a:pPr>
            <a:r>
              <a:rPr lang="el-GR" dirty="0" smtClean="0"/>
              <a:t>	• Η κεντρική υπηρεσία αναζήτησης λαμβάνει και αναλύει την ερώτηση.</a:t>
            </a:r>
          </a:p>
          <a:p>
            <a:pPr>
              <a:buNone/>
            </a:pPr>
            <a:r>
              <a:rPr lang="el-GR" dirty="0" smtClean="0"/>
              <a:t>	• Η ερώτηση αποστέλλεται  (μέσω των aggregator) σε όλους τους τοπικούς κόμβους αναζήτησης.</a:t>
            </a:r>
          </a:p>
          <a:p>
            <a:pPr>
              <a:buNone/>
            </a:pPr>
            <a:r>
              <a:rPr lang="el-GR" dirty="0" smtClean="0"/>
              <a:t>	• Κάθε ένας από τους τοπικούς κόμβους αναζήτησης χρησιμοποιεί την τοπική λειτουργία αναζήτησης πυρήνων για να ψάξει στο τοπικό ευρετήριο και να επιστρέψει ένα αποτέλεσμα αναζήτησης σε ένα aggregator.</a:t>
            </a:r>
          </a:p>
          <a:p>
            <a:pPr>
              <a:buNone/>
            </a:pPr>
            <a:r>
              <a:rPr lang="el-GR" dirty="0" smtClean="0"/>
              <a:t>	• Κάθε aggregator λαμβάνει τα αποτελέσματα αναζήτησης από διάφορους κόμβους, συγχωνεύει τα αποτελέσματα και επιστρέφει αυτό το αποτέλεσμα σε ένα άλλο aggregator ή στην κεντρική μηχανή αναζήτησης.</a:t>
            </a:r>
          </a:p>
          <a:p>
            <a:pPr>
              <a:buNone/>
            </a:pPr>
            <a:r>
              <a:rPr lang="el-GR" dirty="0" smtClean="0"/>
              <a:t>	• Τελικά η κεντρική μηχανή αναζήτησης λαμβάνει διάφορα αποτελέσματα,  τα συγχωνεύει και επιστρέφει έπειτα το τελικό αποτέλεσμα.</a:t>
            </a:r>
            <a:endParaRPr lang="el-GR" dirty="0"/>
          </a:p>
        </p:txBody>
      </p:sp>
      <p:sp>
        <p:nvSpPr>
          <p:cNvPr id="3" name="2 - Τίτλος"/>
          <p:cNvSpPr>
            <a:spLocks noGrp="1"/>
          </p:cNvSpPr>
          <p:nvPr>
            <p:ph type="title"/>
          </p:nvPr>
        </p:nvSpPr>
        <p:spPr/>
        <p:txBody>
          <a:bodyPr>
            <a:normAutofit fontScale="90000"/>
          </a:bodyPr>
          <a:lstStyle/>
          <a:p>
            <a:r>
              <a:rPr lang="el-GR" b="1" dirty="0" smtClean="0"/>
              <a:t>ΠΩΣ ΕΚΤΕΛΕΙΤΑΙ ΜΙΑ ΑΝΑΖΗΤΗΣΗ</a:t>
            </a:r>
            <a:r>
              <a:rPr lang="el-GR" dirty="0" smtClean="0"/>
              <a:t/>
            </a:r>
            <a:br>
              <a:rPr lang="el-GR" dirty="0" smtClean="0"/>
            </a:br>
            <a:endParaRPr lang="el-GR"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a:t>
            </a:r>
            <a:r>
              <a:rPr lang="en-US" dirty="0" smtClean="0"/>
              <a:t>Summa</a:t>
            </a:r>
            <a:r>
              <a:rPr lang="el-GR" dirty="0" smtClean="0"/>
              <a:t> σχεδιάστηκε ώστε να μπορεί να διαχειρίζεται  διαφορετικούς τύπους μεταδεδομένων το ίδιο καλά με ολοκληρωμένα κείμενα από διαφορετικές πηγές δεδομένων. Για κάθε νέα πηγή δεδομένων, η διαχείριση των μεταδεδομένων και η παρουσίαση αυτού του τύπου των δεδομένων  διευκρινίζονται από έναν ειδικό βιβλιοθηκονόμο. Τα αποτελέσματα αναζήτησης ταξινομούνται με βάση τη σχετικότητα.</a:t>
            </a:r>
            <a:endParaRPr lang="el-GR" dirty="0"/>
          </a:p>
        </p:txBody>
      </p:sp>
      <p:sp>
        <p:nvSpPr>
          <p:cNvPr id="3" name="2 - Τίτλος"/>
          <p:cNvSpPr>
            <a:spLocks noGrp="1"/>
          </p:cNvSpPr>
          <p:nvPr>
            <p:ph type="title"/>
          </p:nvPr>
        </p:nvSpPr>
        <p:spPr>
          <a:xfrm>
            <a:off x="457200" y="152400"/>
            <a:ext cx="8229600" cy="1133460"/>
          </a:xfrm>
        </p:spPr>
        <p:txBody>
          <a:bodyPr>
            <a:normAutofit fontScale="90000"/>
          </a:bodyPr>
          <a:lstStyle/>
          <a:p>
            <a:pPr algn="ctr"/>
            <a:r>
              <a:rPr lang="el-GR" dirty="0" smtClean="0"/>
              <a:t/>
            </a:r>
            <a:br>
              <a:rPr lang="el-GR" dirty="0" smtClean="0"/>
            </a:br>
            <a:r>
              <a:rPr lang="el-GR" sz="4000" dirty="0" smtClean="0"/>
              <a:t>ΕΝΑ ΣΥΣΤΗΜΑ ΠΟΥ ΔΕΧΕΤΑΙ ΔΙΑΦΟΡΕΤΙΚΕΣ ΠΗΓΕΣ ΔΕΔΟΜΕΝΩΝ</a:t>
            </a:r>
            <a:endParaRPr lang="el-GR" sz="4000" dirty="0"/>
          </a:p>
        </p:txBody>
      </p:sp>
      <p:sp>
        <p:nvSpPr>
          <p:cNvPr id="4" name="3 - Θέση αριθμού διαφάνειας"/>
          <p:cNvSpPr>
            <a:spLocks noGrp="1"/>
          </p:cNvSpPr>
          <p:nvPr>
            <p:ph type="sldNum" sz="quarter" idx="15"/>
          </p:nvPr>
        </p:nvSpPr>
        <p:spPr/>
        <p:txBody>
          <a:bodyPr/>
          <a:lstStyle/>
          <a:p>
            <a:fld id="{856EB8B7-6F95-4F65-9D45-3392498C44F8}" type="slidenum">
              <a:rPr lang="el-GR" smtClean="0"/>
              <a:pPr/>
              <a:t>9</a:t>
            </a:fld>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537</TotalTime>
  <Words>1442</Words>
  <Application>Microsoft Office PowerPoint</Application>
  <PresentationFormat>Προβολή στην οθόνη (4:3)</PresentationFormat>
  <Paragraphs>118</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Χαρτί</vt:lpstr>
      <vt:lpstr>       ΙΟΝΙΟ ΠΑΝΕΠΙΣΤΗΜΙΟ ΠΡΟΓΡΑΜΜΑ ΜΕΤΑΠΤΥΧΙΑΚΩΝ ΣΠΟΥΔΩΝ: ΥΠΗΡΕΣΙΕΣ ΠΛΗΡΟΦΟΡΗΣΗΣ ΣΕ ΨΗΦΙΑΚΟ ΠΕΡΙΒΑΛΛΟΝ </vt:lpstr>
      <vt:lpstr>ΕΙΣΑΓΩΓΗ  </vt:lpstr>
      <vt:lpstr>    ΠΡΟΔΡΟΜΟΣ ΤΟΥ SUMMA: BETA 1 </vt:lpstr>
      <vt:lpstr>ΠΡΟΔΡΟΜΟΣ ΤΟΥ SUMMA: BETA 2</vt:lpstr>
      <vt:lpstr>Διαφάνεια 5</vt:lpstr>
      <vt:lpstr>Η ΑΝΑΖΗΤΗΣΗ…. 1</vt:lpstr>
      <vt:lpstr>Η ΑΝΑΖΗΤΗΣΗ…. 2</vt:lpstr>
      <vt:lpstr>ΠΩΣ ΕΚΤΕΛΕΙΤΑΙ ΜΙΑ ΑΝΑΖΗΤΗΣΗ </vt:lpstr>
      <vt:lpstr> ΕΝΑ ΣΥΣΤΗΜΑ ΠΟΥ ΔΕΧΕΤΑΙ ΔΙΑΦΟΡΕΤΙΚΕΣ ΠΗΓΕΣ ΔΕΔΟΜΕΝΩΝ</vt:lpstr>
      <vt:lpstr>Η ΑΡΧΙΤΕΚΤΟΝΙΚΗ 1 </vt:lpstr>
      <vt:lpstr>Η ΑΡΧΙΤΕΚΤΟΝΙΚΗ 2</vt:lpstr>
      <vt:lpstr>ΡΟΗ ΤΗΣ ΔΟΥΛΕΙΑΣ </vt:lpstr>
      <vt:lpstr> ΕΝΣΩΜΑΤΩΜΕΝΗ ΑΝΑΖΗΤΗΣΗ ΚΑΙ ΤΟ ΕΙΔΟΣ ΤΗΣ ΣΧΕΤΙΚΟΤΗΤΑΣ</vt:lpstr>
      <vt:lpstr>Διαφάνεια 14</vt:lpstr>
      <vt:lpstr>ΔΙΑΘΕΣΙΜΟΤΗΤΑ ΠΟΥ ΠΑΡΟΥΣΙΑΖΕΤΑΙ ΣΤΑ ΑΠΟΤΕΛΕΣΜΑΤΑ  ΑΝΑΖΗΤΗΣΗΣ</vt:lpstr>
      <vt:lpstr>ΠΡΟΣΘΕΤΕΣ ΠΛΗΡΟΦΟΡΙΕΣ ΠΟΥ ΠΡΟΣΘΕΤΟΥΝ ΑΞΙΑ ΚΑΙ ΣΗΜΑΣΙΑ </vt:lpstr>
      <vt:lpstr>ΠΡΟΣΘΕΤΕΣ ΠΛΗΡΟΦΟΡΙΕΣ ΠΟΥ ΠΡΟΣΘΕΤΟΥΝ ΑΞΙΑ ΚΑΙ ΣΗΜΑΣΙΑ</vt:lpstr>
      <vt:lpstr>  ΠΡΟΤΑΣΕΙΣ </vt:lpstr>
      <vt:lpstr>Το Summa βασίζει τις προτάσεις του στην εισαγωγή δεδομένων από άλλους χρήστες που οδήγησαν σε μια ή περισσότερες πιθανές λύσεις. Κατά αυτόν τον τρόπο, τα στοιχεία μπορούν να χρησιμοποιηθούν για μια πιο ικανοποιητική απόδοση της μηχανής.</vt:lpstr>
      <vt:lpstr>ΒΡΕΙΤΕ ΕΝΑΝ ΕΙΔΙΚΟ </vt:lpstr>
      <vt:lpstr>Εάν ψάξουμε για παράδειγμα στο «kønsstudier» (μελέτες γένους) θα βρούμε τον εμπειρογνώμονά τους σε αυτό το θέμα: </vt:lpstr>
      <vt:lpstr>ΜΙΑ ΕΙΚΟΝΑ ΑΞΙΖΕΙ ΧΙΛΙΕΣ ΛΕΞΕΙΣ </vt:lpstr>
      <vt:lpstr>ΑΛΛΕΣ ΥΠΗΡΕΣΙΕΣ… 1</vt:lpstr>
      <vt:lpstr>ΑΛΛΕΣ ΥΠΗΡΕΣΙΕΣ… 2</vt:lpstr>
      <vt:lpstr>Εάν ψάχνει για το βιβλίο «Linda Evangelista Olsen» μπορεί να δει ποια άλλα βιβλία ήταν δανεισμένα από τους χρήστες που δανείστηκαν αυτό το βιβλίο (καθώς επίσης και πολλές άλλες πρόσθετες πληροφορίες). </vt:lpstr>
      <vt:lpstr>ΕΚΔΟΤΙΚΕΣ ΑΝΑΘΕΩΡΗΣΕΙΣ ΑΠΟ ΤΟ   AMAZON.COM</vt:lpstr>
      <vt:lpstr>Εάν κάποιος κοιτάζει το βιβλίο του Jakob Nielsen «Designing Web Usability», βλέπει επίσης μια εκδοτική αναθεώρηση που ενσωματώνεται από το Amazon.com.  </vt:lpstr>
      <vt:lpstr>ΣΥΜΠΕΡΑΣΜΑ </vt:lpstr>
      <vt:lpstr>ΘΕΜΑΤΑ ΠΡΟΣ ΣΥΖΗΤΗΣΗ</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ΙΟΝΙΟ ΠΑΝΕΠΙΣΤΗΜΙΟ ΠΡΟΓΡΑΜΜΑ ΜΕΤΑΠΤΥΧΙΑΚΩΝ ΣΠΟΥΔΩΝ: ΥΠΗΡΕΣΙΕΣ ΠΛΗΡΟΦΟΡΗΣΗΣ ΣΕ ΨΗΦΙΑΚΟ ΠΕΡΙΒΑΛΛΟΝ</dc:title>
  <dc:creator>Χρήστης των Windows</dc:creator>
  <cp:lastModifiedBy>Χρήστης των Windows</cp:lastModifiedBy>
  <cp:revision>72</cp:revision>
  <dcterms:created xsi:type="dcterms:W3CDTF">2009-06-02T13:24:42Z</dcterms:created>
  <dcterms:modified xsi:type="dcterms:W3CDTF">2009-06-17T08:34:24Z</dcterms:modified>
</cp:coreProperties>
</file>