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60" r:id="rId1"/>
  </p:sldMasterIdLst>
  <p:notesMasterIdLst>
    <p:notesMasterId r:id="rId14"/>
  </p:notesMasterIdLst>
  <p:sldIdLst>
    <p:sldId id="259" r:id="rId2"/>
    <p:sldId id="263" r:id="rId3"/>
    <p:sldId id="257" r:id="rId4"/>
    <p:sldId id="258" r:id="rId5"/>
    <p:sldId id="264" r:id="rId6"/>
    <p:sldId id="265" r:id="rId7"/>
    <p:sldId id="267" r:id="rId8"/>
    <p:sldId id="270" r:id="rId9"/>
    <p:sldId id="272" r:id="rId10"/>
    <p:sldId id="273" r:id="rId11"/>
    <p:sldId id="274" r:id="rId12"/>
    <p:sldId id="275" r:id="rId13"/>
  </p:sldIdLst>
  <p:sldSz cx="9144000" cy="6858000" type="screen4x3"/>
  <p:notesSz cx="6858000" cy="9144000"/>
  <p:defaultTextStyle>
    <a:defPPr>
      <a:defRPr lang="el-GR"/>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72" d="100"/>
          <a:sy n="72" d="100"/>
        </p:scale>
        <p:origin x="-1098" y="-9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κεφαλίδας"/>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l-GR"/>
          </a:p>
        </p:txBody>
      </p:sp>
      <p:sp>
        <p:nvSpPr>
          <p:cNvPr id="3" name="2 - Θέση ημερομηνίας"/>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B159715A-30BE-49E4-BD17-C5546EBB9035}" type="datetimeFigureOut">
              <a:rPr lang="el-GR"/>
              <a:pPr>
                <a:defRPr/>
              </a:pPr>
              <a:t>24/9/2009</a:t>
            </a:fld>
            <a:endParaRPr lang="el-GR"/>
          </a:p>
        </p:txBody>
      </p:sp>
      <p:sp>
        <p:nvSpPr>
          <p:cNvPr id="4" name="3 - Θέση εικόνας διαφάνειας"/>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l-GR" noProof="0"/>
          </a:p>
        </p:txBody>
      </p:sp>
      <p:sp>
        <p:nvSpPr>
          <p:cNvPr id="5" name="4 - Θέση σημειώσεων"/>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l-GR" noProof="0" smtClean="0"/>
              <a:t>Kλικ για επεξεργασία των στυλ του υποδείγματος</a:t>
            </a:r>
          </a:p>
          <a:p>
            <a:pPr lvl="1"/>
            <a:r>
              <a:rPr lang="el-GR" noProof="0" smtClean="0"/>
              <a:t>Δεύτερου επιπέδου</a:t>
            </a:r>
          </a:p>
          <a:p>
            <a:pPr lvl="2"/>
            <a:r>
              <a:rPr lang="el-GR" noProof="0" smtClean="0"/>
              <a:t>Τρίτου επιπέδου</a:t>
            </a:r>
          </a:p>
          <a:p>
            <a:pPr lvl="3"/>
            <a:r>
              <a:rPr lang="el-GR" noProof="0" smtClean="0"/>
              <a:t>Τέταρτου επιπέδου</a:t>
            </a:r>
          </a:p>
          <a:p>
            <a:pPr lvl="4"/>
            <a:r>
              <a:rPr lang="el-GR" noProof="0" smtClean="0"/>
              <a:t>Πέμπτου επιπέδου</a:t>
            </a:r>
            <a:endParaRPr lang="el-GR" noProof="0"/>
          </a:p>
        </p:txBody>
      </p:sp>
      <p:sp>
        <p:nvSpPr>
          <p:cNvPr id="6" name="5 - Θέση υποσέλιδου"/>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l-GR"/>
          </a:p>
        </p:txBody>
      </p:sp>
      <p:sp>
        <p:nvSpPr>
          <p:cNvPr id="7" name="6 - Θέση αριθμού διαφάνειας"/>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D2C0AB8D-DA10-4C97-8CAF-FF7FF97B0CA1}" type="slidenum">
              <a:rPr lang="el-GR"/>
              <a:pPr>
                <a:defRPr/>
              </a:pPr>
              <a:t>‹#›</a:t>
            </a:fld>
            <a:endParaRPr lang="el-GR"/>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8" name="7 - Τίτλος"/>
          <p:cNvSpPr>
            <a:spLocks noGrp="1"/>
          </p:cNvSpPr>
          <p:nvPr>
            <p:ph type="ctrTitle"/>
          </p:nvPr>
        </p:nvSpPr>
        <p:spPr>
          <a:xfrm>
            <a:off x="422030" y="1371600"/>
            <a:ext cx="8229600" cy="1828800"/>
          </a:xfrm>
        </p:spPr>
        <p:txBody>
          <a:bodyPr lIns="45720" tIns="0" rIns="45720" bIns="0" anchor="b">
            <a:scene3d>
              <a:camera prst="orthographicFront"/>
              <a:lightRig rig="soft" dir="t">
                <a:rot lat="0" lon="0" rev="17220000"/>
              </a:lightRig>
            </a:scene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lang="el-GR" smtClean="0"/>
              <a:t>Kλικ για επεξεργασία του τίτλου</a:t>
            </a:r>
            <a:endParaRPr lang="en-US"/>
          </a:p>
        </p:txBody>
      </p:sp>
      <p:sp>
        <p:nvSpPr>
          <p:cNvPr id="9" name="8 - Υπότιτλος"/>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l-GR" smtClean="0"/>
              <a:t>Κάντε κλικ για να επεξεργαστείτε τον υπότιτλο του υποδείγματος</a:t>
            </a:r>
            <a:endParaRPr lang="en-US"/>
          </a:p>
        </p:txBody>
      </p:sp>
      <p:sp>
        <p:nvSpPr>
          <p:cNvPr id="4" name="13 - Θέση ημερομηνίας"/>
          <p:cNvSpPr>
            <a:spLocks noGrp="1"/>
          </p:cNvSpPr>
          <p:nvPr>
            <p:ph type="dt" sz="half" idx="10"/>
          </p:nvPr>
        </p:nvSpPr>
        <p:spPr/>
        <p:txBody>
          <a:bodyPr/>
          <a:lstStyle>
            <a:lvl1pPr>
              <a:defRPr/>
            </a:lvl1pPr>
          </a:lstStyle>
          <a:p>
            <a:pPr>
              <a:defRPr/>
            </a:pPr>
            <a:fld id="{D7250E20-3F2F-400B-8E57-1CF8562C822E}" type="datetimeFigureOut">
              <a:rPr lang="el-GR"/>
              <a:pPr>
                <a:defRPr/>
              </a:pPr>
              <a:t>24/9/2009</a:t>
            </a:fld>
            <a:endParaRPr lang="el-GR"/>
          </a:p>
        </p:txBody>
      </p:sp>
      <p:sp>
        <p:nvSpPr>
          <p:cNvPr id="5" name="2 - Θέση υποσέλιδου"/>
          <p:cNvSpPr>
            <a:spLocks noGrp="1"/>
          </p:cNvSpPr>
          <p:nvPr>
            <p:ph type="ftr" sz="quarter" idx="11"/>
          </p:nvPr>
        </p:nvSpPr>
        <p:spPr/>
        <p:txBody>
          <a:bodyPr/>
          <a:lstStyle>
            <a:lvl1pPr>
              <a:defRPr/>
            </a:lvl1pPr>
          </a:lstStyle>
          <a:p>
            <a:pPr>
              <a:defRPr/>
            </a:pPr>
            <a:endParaRPr lang="el-GR"/>
          </a:p>
        </p:txBody>
      </p:sp>
      <p:sp>
        <p:nvSpPr>
          <p:cNvPr id="6" name="22 - Θέση αριθμού διαφάνειας"/>
          <p:cNvSpPr>
            <a:spLocks noGrp="1"/>
          </p:cNvSpPr>
          <p:nvPr>
            <p:ph type="sldNum" sz="quarter" idx="12"/>
          </p:nvPr>
        </p:nvSpPr>
        <p:spPr/>
        <p:txBody>
          <a:bodyPr/>
          <a:lstStyle>
            <a:lvl1pPr>
              <a:defRPr/>
            </a:lvl1pPr>
          </a:lstStyle>
          <a:p>
            <a:pPr>
              <a:defRPr/>
            </a:pPr>
            <a:fld id="{7B9DBD8A-5975-4628-8B3F-70DCE9404178}" type="slidenum">
              <a:rPr lang="el-GR"/>
              <a:pPr>
                <a:defRPr/>
              </a:pPr>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n-US"/>
          </a:p>
        </p:txBody>
      </p:sp>
      <p:sp>
        <p:nvSpPr>
          <p:cNvPr id="3" name="2 - Θέση κατακόρυφου κειμένου"/>
          <p:cNvSpPr>
            <a:spLocks noGrp="1"/>
          </p:cNvSpPr>
          <p:nvPr>
            <p:ph type="body" orient="vert" idx="1"/>
          </p:nvPr>
        </p:nvSpPr>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4" name="13 - Θέση ημερομηνίας"/>
          <p:cNvSpPr>
            <a:spLocks noGrp="1"/>
          </p:cNvSpPr>
          <p:nvPr>
            <p:ph type="dt" sz="half" idx="10"/>
          </p:nvPr>
        </p:nvSpPr>
        <p:spPr/>
        <p:txBody>
          <a:bodyPr/>
          <a:lstStyle>
            <a:lvl1pPr>
              <a:defRPr/>
            </a:lvl1pPr>
          </a:lstStyle>
          <a:p>
            <a:pPr>
              <a:defRPr/>
            </a:pPr>
            <a:fld id="{E4D29D67-E7E9-4F48-9094-DB9A9CF208A9}" type="datetimeFigureOut">
              <a:rPr lang="el-GR"/>
              <a:pPr>
                <a:defRPr/>
              </a:pPr>
              <a:t>24/9/2009</a:t>
            </a:fld>
            <a:endParaRPr lang="el-GR"/>
          </a:p>
        </p:txBody>
      </p:sp>
      <p:sp>
        <p:nvSpPr>
          <p:cNvPr id="5" name="2 - Θέση υποσέλιδου"/>
          <p:cNvSpPr>
            <a:spLocks noGrp="1"/>
          </p:cNvSpPr>
          <p:nvPr>
            <p:ph type="ftr" sz="quarter" idx="11"/>
          </p:nvPr>
        </p:nvSpPr>
        <p:spPr/>
        <p:txBody>
          <a:bodyPr/>
          <a:lstStyle>
            <a:lvl1pPr>
              <a:defRPr/>
            </a:lvl1pPr>
          </a:lstStyle>
          <a:p>
            <a:pPr>
              <a:defRPr/>
            </a:pPr>
            <a:endParaRPr lang="el-GR"/>
          </a:p>
        </p:txBody>
      </p:sp>
      <p:sp>
        <p:nvSpPr>
          <p:cNvPr id="6" name="22 - Θέση αριθμού διαφάνειας"/>
          <p:cNvSpPr>
            <a:spLocks noGrp="1"/>
          </p:cNvSpPr>
          <p:nvPr>
            <p:ph type="sldNum" sz="quarter" idx="12"/>
          </p:nvPr>
        </p:nvSpPr>
        <p:spPr/>
        <p:txBody>
          <a:bodyPr/>
          <a:lstStyle>
            <a:lvl1pPr>
              <a:defRPr/>
            </a:lvl1pPr>
          </a:lstStyle>
          <a:p>
            <a:pPr>
              <a:defRPr/>
            </a:pPr>
            <a:fld id="{ACE3C085-2C14-4F32-A658-90AEA6BCFEBD}" type="slidenum">
              <a:rPr lang="el-GR"/>
              <a:pPr>
                <a:defRPr/>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lang="el-GR" smtClean="0"/>
              <a:t>Kλικ για επεξεργασία του τίτλου</a:t>
            </a:r>
            <a:endParaRPr lang="en-US"/>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4" name="13 - Θέση ημερομηνίας"/>
          <p:cNvSpPr>
            <a:spLocks noGrp="1"/>
          </p:cNvSpPr>
          <p:nvPr>
            <p:ph type="dt" sz="half" idx="10"/>
          </p:nvPr>
        </p:nvSpPr>
        <p:spPr/>
        <p:txBody>
          <a:bodyPr/>
          <a:lstStyle>
            <a:lvl1pPr>
              <a:defRPr/>
            </a:lvl1pPr>
          </a:lstStyle>
          <a:p>
            <a:pPr>
              <a:defRPr/>
            </a:pPr>
            <a:fld id="{255034E2-340D-4040-9ED8-BC2783D81569}" type="datetimeFigureOut">
              <a:rPr lang="el-GR"/>
              <a:pPr>
                <a:defRPr/>
              </a:pPr>
              <a:t>24/9/2009</a:t>
            </a:fld>
            <a:endParaRPr lang="el-GR"/>
          </a:p>
        </p:txBody>
      </p:sp>
      <p:sp>
        <p:nvSpPr>
          <p:cNvPr id="5" name="2 - Θέση υποσέλιδου"/>
          <p:cNvSpPr>
            <a:spLocks noGrp="1"/>
          </p:cNvSpPr>
          <p:nvPr>
            <p:ph type="ftr" sz="quarter" idx="11"/>
          </p:nvPr>
        </p:nvSpPr>
        <p:spPr/>
        <p:txBody>
          <a:bodyPr/>
          <a:lstStyle>
            <a:lvl1pPr>
              <a:defRPr/>
            </a:lvl1pPr>
          </a:lstStyle>
          <a:p>
            <a:pPr>
              <a:defRPr/>
            </a:pPr>
            <a:endParaRPr lang="el-GR"/>
          </a:p>
        </p:txBody>
      </p:sp>
      <p:sp>
        <p:nvSpPr>
          <p:cNvPr id="6" name="22 - Θέση αριθμού διαφάνειας"/>
          <p:cNvSpPr>
            <a:spLocks noGrp="1"/>
          </p:cNvSpPr>
          <p:nvPr>
            <p:ph type="sldNum" sz="quarter" idx="12"/>
          </p:nvPr>
        </p:nvSpPr>
        <p:spPr/>
        <p:txBody>
          <a:bodyPr/>
          <a:lstStyle>
            <a:lvl1pPr>
              <a:defRPr/>
            </a:lvl1pPr>
          </a:lstStyle>
          <a:p>
            <a:pPr>
              <a:defRPr/>
            </a:pPr>
            <a:fld id="{DE93FE16-E42F-4E23-A39B-48ED36CEFE12}" type="slidenum">
              <a:rPr lang="el-GR"/>
              <a:pPr>
                <a:defRPr/>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n-US"/>
          </a:p>
        </p:txBody>
      </p:sp>
      <p:sp>
        <p:nvSpPr>
          <p:cNvPr id="3" name="2 - Θέση περιεχομένου"/>
          <p:cNvSpPr>
            <a:spLocks noGrp="1"/>
          </p:cNvSpPr>
          <p:nvPr>
            <p:ph idx="1"/>
          </p:nvPr>
        </p:nvSpPr>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4" name="13 - Θέση ημερομηνίας"/>
          <p:cNvSpPr>
            <a:spLocks noGrp="1"/>
          </p:cNvSpPr>
          <p:nvPr>
            <p:ph type="dt" sz="half" idx="10"/>
          </p:nvPr>
        </p:nvSpPr>
        <p:spPr/>
        <p:txBody>
          <a:bodyPr/>
          <a:lstStyle>
            <a:lvl1pPr>
              <a:defRPr/>
            </a:lvl1pPr>
          </a:lstStyle>
          <a:p>
            <a:pPr>
              <a:defRPr/>
            </a:pPr>
            <a:fld id="{A9772097-53ED-496B-94F3-6FEC38E944E7}" type="datetimeFigureOut">
              <a:rPr lang="el-GR"/>
              <a:pPr>
                <a:defRPr/>
              </a:pPr>
              <a:t>24/9/2009</a:t>
            </a:fld>
            <a:endParaRPr lang="el-GR"/>
          </a:p>
        </p:txBody>
      </p:sp>
      <p:sp>
        <p:nvSpPr>
          <p:cNvPr id="5" name="2 - Θέση υποσέλιδου"/>
          <p:cNvSpPr>
            <a:spLocks noGrp="1"/>
          </p:cNvSpPr>
          <p:nvPr>
            <p:ph type="ftr" sz="quarter" idx="11"/>
          </p:nvPr>
        </p:nvSpPr>
        <p:spPr/>
        <p:txBody>
          <a:bodyPr/>
          <a:lstStyle>
            <a:lvl1pPr>
              <a:defRPr/>
            </a:lvl1pPr>
          </a:lstStyle>
          <a:p>
            <a:pPr>
              <a:defRPr/>
            </a:pPr>
            <a:endParaRPr lang="el-GR"/>
          </a:p>
        </p:txBody>
      </p:sp>
      <p:sp>
        <p:nvSpPr>
          <p:cNvPr id="6" name="22 - Θέση αριθμού διαφάνειας"/>
          <p:cNvSpPr>
            <a:spLocks noGrp="1"/>
          </p:cNvSpPr>
          <p:nvPr>
            <p:ph type="sldNum" sz="quarter" idx="12"/>
          </p:nvPr>
        </p:nvSpPr>
        <p:spPr/>
        <p:txBody>
          <a:bodyPr/>
          <a:lstStyle>
            <a:lvl1pPr>
              <a:defRPr/>
            </a:lvl1pPr>
          </a:lstStyle>
          <a:p>
            <a:pPr>
              <a:defRPr/>
            </a:pPr>
            <a:fld id="{42F47DF4-26B8-46E1-8AE9-2ED5D747971C}" type="slidenum">
              <a:rPr lang="el-GR"/>
              <a:pPr>
                <a:defRPr/>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1600200" y="609600"/>
            <a:ext cx="7086600" cy="1828800"/>
          </a:xfrm>
        </p:spPr>
        <p:txBody>
          <a:bodyPr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lang="el-GR" smtClean="0"/>
              <a:t>Kλικ για επεξεργασία του τίτλου</a:t>
            </a:r>
            <a:endParaRPr lang="en-US"/>
          </a:p>
        </p:txBody>
      </p:sp>
      <p:sp>
        <p:nvSpPr>
          <p:cNvPr id="3" name="2 - Θέση κειμένου"/>
          <p:cNvSpPr>
            <a:spLocks noGrp="1"/>
          </p:cNvSpPr>
          <p:nvPr>
            <p:ph type="body" idx="1"/>
          </p:nvPr>
        </p:nvSpPr>
        <p:spPr>
          <a:xfrm>
            <a:off x="1600200" y="2507786"/>
            <a:ext cx="7086600" cy="1509712"/>
          </a:xfrm>
        </p:spPr>
        <p:txBody>
          <a:bodyPr/>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lvl1pPr>
              <a:defRPr/>
            </a:lvl1pPr>
          </a:lstStyle>
          <a:p>
            <a:pPr>
              <a:defRPr/>
            </a:pPr>
            <a:fld id="{CF4407ED-DE9A-43E3-A811-D3043839FE94}" type="datetimeFigureOut">
              <a:rPr lang="el-GR"/>
              <a:pPr>
                <a:defRPr/>
              </a:pPr>
              <a:t>24/9/2009</a:t>
            </a:fld>
            <a:endParaRPr lang="el-GR"/>
          </a:p>
        </p:txBody>
      </p:sp>
      <p:sp>
        <p:nvSpPr>
          <p:cNvPr id="5" name="4 - Θέση υποσέλιδου"/>
          <p:cNvSpPr>
            <a:spLocks noGrp="1"/>
          </p:cNvSpPr>
          <p:nvPr>
            <p:ph type="ftr" sz="quarter" idx="11"/>
          </p:nvPr>
        </p:nvSpPr>
        <p:spPr/>
        <p:txBody>
          <a:bodyPr/>
          <a:lstStyle>
            <a:lvl1pPr>
              <a:defRPr/>
            </a:lvl1pPr>
          </a:lstStyle>
          <a:p>
            <a:pPr>
              <a:defRPr/>
            </a:pPr>
            <a:endParaRPr lang="el-GR"/>
          </a:p>
        </p:txBody>
      </p:sp>
      <p:sp>
        <p:nvSpPr>
          <p:cNvPr id="6" name="5 - Θέση αριθμού διαφάνειας"/>
          <p:cNvSpPr>
            <a:spLocks noGrp="1"/>
          </p:cNvSpPr>
          <p:nvPr>
            <p:ph type="sldNum" sz="quarter" idx="12"/>
          </p:nvPr>
        </p:nvSpPr>
        <p:spPr/>
        <p:txBody>
          <a:bodyPr/>
          <a:lstStyle>
            <a:lvl1pPr>
              <a:defRPr/>
            </a:lvl1pPr>
          </a:lstStyle>
          <a:p>
            <a:pPr>
              <a:defRPr/>
            </a:pPr>
            <a:fld id="{5ED71F8B-EB14-4EE7-9A59-374510742E8B}" type="slidenum">
              <a:rPr lang="el-GR"/>
              <a:pPr>
                <a:defRPr/>
              </a:pPr>
              <a:t>‹#›</a:t>
            </a:fld>
            <a:endParaRPr lang="el-G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n-US"/>
          </a:p>
        </p:txBody>
      </p:sp>
      <p:sp>
        <p:nvSpPr>
          <p:cNvPr id="3" name="2 - Θέση περιεχομένου"/>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4" name="3 - Θέση περιεχομένου"/>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5" name="13 - Θέση ημερομηνίας"/>
          <p:cNvSpPr>
            <a:spLocks noGrp="1"/>
          </p:cNvSpPr>
          <p:nvPr>
            <p:ph type="dt" sz="half" idx="10"/>
          </p:nvPr>
        </p:nvSpPr>
        <p:spPr/>
        <p:txBody>
          <a:bodyPr/>
          <a:lstStyle>
            <a:lvl1pPr>
              <a:defRPr/>
            </a:lvl1pPr>
          </a:lstStyle>
          <a:p>
            <a:pPr>
              <a:defRPr/>
            </a:pPr>
            <a:fld id="{DD0F671A-74D9-40E1-A341-DB4CBC98EA36}" type="datetimeFigureOut">
              <a:rPr lang="el-GR"/>
              <a:pPr>
                <a:defRPr/>
              </a:pPr>
              <a:t>24/9/2009</a:t>
            </a:fld>
            <a:endParaRPr lang="el-GR"/>
          </a:p>
        </p:txBody>
      </p:sp>
      <p:sp>
        <p:nvSpPr>
          <p:cNvPr id="6" name="2 - Θέση υποσέλιδου"/>
          <p:cNvSpPr>
            <a:spLocks noGrp="1"/>
          </p:cNvSpPr>
          <p:nvPr>
            <p:ph type="ftr" sz="quarter" idx="11"/>
          </p:nvPr>
        </p:nvSpPr>
        <p:spPr/>
        <p:txBody>
          <a:bodyPr/>
          <a:lstStyle>
            <a:lvl1pPr>
              <a:defRPr/>
            </a:lvl1pPr>
          </a:lstStyle>
          <a:p>
            <a:pPr>
              <a:defRPr/>
            </a:pPr>
            <a:endParaRPr lang="el-GR"/>
          </a:p>
        </p:txBody>
      </p:sp>
      <p:sp>
        <p:nvSpPr>
          <p:cNvPr id="7" name="22 - Θέση αριθμού διαφάνειας"/>
          <p:cNvSpPr>
            <a:spLocks noGrp="1"/>
          </p:cNvSpPr>
          <p:nvPr>
            <p:ph type="sldNum" sz="quarter" idx="12"/>
          </p:nvPr>
        </p:nvSpPr>
        <p:spPr/>
        <p:txBody>
          <a:bodyPr/>
          <a:lstStyle>
            <a:lvl1pPr>
              <a:defRPr/>
            </a:lvl1pPr>
          </a:lstStyle>
          <a:p>
            <a:pPr>
              <a:defRPr/>
            </a:pPr>
            <a:fld id="{7B417BE4-2ABF-46F2-8C49-A85BD43F1172}" type="slidenum">
              <a:rPr lang="el-GR"/>
              <a:pPr>
                <a:defRPr/>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8229600" cy="1143000"/>
          </a:xfrm>
        </p:spPr>
        <p:txBody>
          <a:bodyPr/>
          <a:lstStyle>
            <a:lvl1pPr>
              <a:defRPr/>
            </a:lvl1pPr>
          </a:lstStyle>
          <a:p>
            <a:r>
              <a:rPr lang="el-GR" smtClean="0"/>
              <a:t>Kλικ για επεξεργασία του τίτλου</a:t>
            </a:r>
            <a:endParaRPr lang="en-US"/>
          </a:p>
        </p:txBody>
      </p:sp>
      <p:sp>
        <p:nvSpPr>
          <p:cNvPr id="3" name="2 - Θέση κειμένου"/>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a:r>
              <a:rPr lang="el-GR" smtClean="0"/>
              <a:t>Kλικ για επεξεργασία των στυλ του υποδείγματος</a:t>
            </a:r>
          </a:p>
        </p:txBody>
      </p:sp>
      <p:sp>
        <p:nvSpPr>
          <p:cNvPr id="4" name="3 - Θέση κειμένου"/>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a:r>
              <a:rPr lang="el-GR" smtClean="0"/>
              <a:t>Kλικ για επεξεργασία των στυλ του υποδείγματος</a:t>
            </a:r>
          </a:p>
        </p:txBody>
      </p:sp>
      <p:sp>
        <p:nvSpPr>
          <p:cNvPr id="5" name="4 - Θέση περιεχομένου"/>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6" name="5 - Θέση περιεχομένου"/>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7" name="13 - Θέση ημερομηνίας"/>
          <p:cNvSpPr>
            <a:spLocks noGrp="1"/>
          </p:cNvSpPr>
          <p:nvPr>
            <p:ph type="dt" sz="half" idx="10"/>
          </p:nvPr>
        </p:nvSpPr>
        <p:spPr/>
        <p:txBody>
          <a:bodyPr/>
          <a:lstStyle>
            <a:lvl1pPr>
              <a:defRPr/>
            </a:lvl1pPr>
          </a:lstStyle>
          <a:p>
            <a:pPr>
              <a:defRPr/>
            </a:pPr>
            <a:fld id="{1268D7FA-3ADF-4DDF-BB67-56AB586DB203}" type="datetimeFigureOut">
              <a:rPr lang="el-GR"/>
              <a:pPr>
                <a:defRPr/>
              </a:pPr>
              <a:t>24/9/2009</a:t>
            </a:fld>
            <a:endParaRPr lang="el-GR"/>
          </a:p>
        </p:txBody>
      </p:sp>
      <p:sp>
        <p:nvSpPr>
          <p:cNvPr id="8" name="2 - Θέση υποσέλιδου"/>
          <p:cNvSpPr>
            <a:spLocks noGrp="1"/>
          </p:cNvSpPr>
          <p:nvPr>
            <p:ph type="ftr" sz="quarter" idx="11"/>
          </p:nvPr>
        </p:nvSpPr>
        <p:spPr/>
        <p:txBody>
          <a:bodyPr/>
          <a:lstStyle>
            <a:lvl1pPr>
              <a:defRPr/>
            </a:lvl1pPr>
          </a:lstStyle>
          <a:p>
            <a:pPr>
              <a:defRPr/>
            </a:pPr>
            <a:endParaRPr lang="el-GR"/>
          </a:p>
        </p:txBody>
      </p:sp>
      <p:sp>
        <p:nvSpPr>
          <p:cNvPr id="9" name="22 - Θέση αριθμού διαφάνειας"/>
          <p:cNvSpPr>
            <a:spLocks noGrp="1"/>
          </p:cNvSpPr>
          <p:nvPr>
            <p:ph type="sldNum" sz="quarter" idx="12"/>
          </p:nvPr>
        </p:nvSpPr>
        <p:spPr/>
        <p:txBody>
          <a:bodyPr/>
          <a:lstStyle>
            <a:lvl1pPr>
              <a:defRPr/>
            </a:lvl1pPr>
          </a:lstStyle>
          <a:p>
            <a:pPr>
              <a:defRPr/>
            </a:pPr>
            <a:fld id="{4007CE83-9CF9-4998-8E26-C6CCC2713CAA}" type="slidenum">
              <a:rPr lang="el-GR"/>
              <a:pPr>
                <a:defRPr/>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n-US"/>
          </a:p>
        </p:txBody>
      </p:sp>
      <p:sp>
        <p:nvSpPr>
          <p:cNvPr id="3" name="13 - Θέση ημερομηνίας"/>
          <p:cNvSpPr>
            <a:spLocks noGrp="1"/>
          </p:cNvSpPr>
          <p:nvPr>
            <p:ph type="dt" sz="half" idx="10"/>
          </p:nvPr>
        </p:nvSpPr>
        <p:spPr/>
        <p:txBody>
          <a:bodyPr/>
          <a:lstStyle>
            <a:lvl1pPr>
              <a:defRPr/>
            </a:lvl1pPr>
          </a:lstStyle>
          <a:p>
            <a:pPr>
              <a:defRPr/>
            </a:pPr>
            <a:fld id="{09109DB6-2565-48C0-88CE-E0E0BA65D8D5}" type="datetimeFigureOut">
              <a:rPr lang="el-GR"/>
              <a:pPr>
                <a:defRPr/>
              </a:pPr>
              <a:t>24/9/2009</a:t>
            </a:fld>
            <a:endParaRPr lang="el-GR"/>
          </a:p>
        </p:txBody>
      </p:sp>
      <p:sp>
        <p:nvSpPr>
          <p:cNvPr id="4" name="2 - Θέση υποσέλιδου"/>
          <p:cNvSpPr>
            <a:spLocks noGrp="1"/>
          </p:cNvSpPr>
          <p:nvPr>
            <p:ph type="ftr" sz="quarter" idx="11"/>
          </p:nvPr>
        </p:nvSpPr>
        <p:spPr/>
        <p:txBody>
          <a:bodyPr/>
          <a:lstStyle>
            <a:lvl1pPr>
              <a:defRPr/>
            </a:lvl1pPr>
          </a:lstStyle>
          <a:p>
            <a:pPr>
              <a:defRPr/>
            </a:pPr>
            <a:endParaRPr lang="el-GR"/>
          </a:p>
        </p:txBody>
      </p:sp>
      <p:sp>
        <p:nvSpPr>
          <p:cNvPr id="5" name="22 - Θέση αριθμού διαφάνειας"/>
          <p:cNvSpPr>
            <a:spLocks noGrp="1"/>
          </p:cNvSpPr>
          <p:nvPr>
            <p:ph type="sldNum" sz="quarter" idx="12"/>
          </p:nvPr>
        </p:nvSpPr>
        <p:spPr/>
        <p:txBody>
          <a:bodyPr/>
          <a:lstStyle>
            <a:lvl1pPr>
              <a:defRPr/>
            </a:lvl1pPr>
          </a:lstStyle>
          <a:p>
            <a:pPr>
              <a:defRPr/>
            </a:pPr>
            <a:fld id="{4FB11969-191F-4A34-9D8F-6D58E43B9B83}" type="slidenum">
              <a:rPr lang="el-GR"/>
              <a:pPr>
                <a:defRPr/>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3 - Θέση ημερομηνίας"/>
          <p:cNvSpPr>
            <a:spLocks noGrp="1"/>
          </p:cNvSpPr>
          <p:nvPr>
            <p:ph type="dt" sz="half" idx="10"/>
          </p:nvPr>
        </p:nvSpPr>
        <p:spPr/>
        <p:txBody>
          <a:bodyPr/>
          <a:lstStyle>
            <a:lvl1pPr>
              <a:defRPr/>
            </a:lvl1pPr>
          </a:lstStyle>
          <a:p>
            <a:pPr>
              <a:defRPr/>
            </a:pPr>
            <a:fld id="{EDC74B1D-5065-46FD-A8D1-6DF3B6ED5CBF}" type="datetimeFigureOut">
              <a:rPr lang="el-GR"/>
              <a:pPr>
                <a:defRPr/>
              </a:pPr>
              <a:t>24/9/2009</a:t>
            </a:fld>
            <a:endParaRPr lang="el-GR"/>
          </a:p>
        </p:txBody>
      </p:sp>
      <p:sp>
        <p:nvSpPr>
          <p:cNvPr id="3" name="2 - Θέση υποσέλιδου"/>
          <p:cNvSpPr>
            <a:spLocks noGrp="1"/>
          </p:cNvSpPr>
          <p:nvPr>
            <p:ph type="ftr" sz="quarter" idx="11"/>
          </p:nvPr>
        </p:nvSpPr>
        <p:spPr/>
        <p:txBody>
          <a:bodyPr/>
          <a:lstStyle>
            <a:lvl1pPr>
              <a:defRPr/>
            </a:lvl1pPr>
          </a:lstStyle>
          <a:p>
            <a:pPr>
              <a:defRPr/>
            </a:pPr>
            <a:endParaRPr lang="el-GR"/>
          </a:p>
        </p:txBody>
      </p:sp>
      <p:sp>
        <p:nvSpPr>
          <p:cNvPr id="4" name="22 - Θέση αριθμού διαφάνειας"/>
          <p:cNvSpPr>
            <a:spLocks noGrp="1"/>
          </p:cNvSpPr>
          <p:nvPr>
            <p:ph type="sldNum" sz="quarter" idx="12"/>
          </p:nvPr>
        </p:nvSpPr>
        <p:spPr/>
        <p:txBody>
          <a:bodyPr/>
          <a:lstStyle>
            <a:lvl1pPr>
              <a:defRPr/>
            </a:lvl1pPr>
          </a:lstStyle>
          <a:p>
            <a:pPr>
              <a:defRPr/>
            </a:pPr>
            <a:fld id="{368E67CA-622E-4232-ACF5-2C91C821C2A7}" type="slidenum">
              <a:rPr lang="el-GR"/>
              <a:pPr>
                <a:defRPr/>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nchor="b">
            <a:sp3d prstMaterial="softEdge"/>
          </a:bodyPr>
          <a:lstStyle>
            <a:lvl1pPr algn="l">
              <a:buNone/>
              <a:defRPr sz="2200" b="0">
                <a:ln w="6350">
                  <a:noFill/>
                </a:ln>
                <a:solidFill>
                  <a:schemeClr val="accent1">
                    <a:tint val="73000"/>
                    <a:satMod val="180000"/>
                  </a:schemeClr>
                </a:solidFill>
              </a:defRPr>
            </a:lvl1pPr>
          </a:lstStyle>
          <a:p>
            <a:r>
              <a:rPr lang="el-GR" smtClean="0"/>
              <a:t>Kλικ για επεξεργασία του τίτλου</a:t>
            </a:r>
            <a:endParaRPr lang="en-US"/>
          </a:p>
        </p:txBody>
      </p:sp>
      <p:sp>
        <p:nvSpPr>
          <p:cNvPr id="3" name="2 - Θέση κειμένου"/>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a:r>
              <a:rPr lang="el-GR" smtClean="0"/>
              <a:t>Kλικ για επεξεργασία των στυλ του υποδείγματος</a:t>
            </a:r>
          </a:p>
        </p:txBody>
      </p:sp>
      <p:sp>
        <p:nvSpPr>
          <p:cNvPr id="4" name="3 - Θέση περιεχομένου"/>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5" name="13 - Θέση ημερομηνίας"/>
          <p:cNvSpPr>
            <a:spLocks noGrp="1"/>
          </p:cNvSpPr>
          <p:nvPr>
            <p:ph type="dt" sz="half" idx="10"/>
          </p:nvPr>
        </p:nvSpPr>
        <p:spPr/>
        <p:txBody>
          <a:bodyPr/>
          <a:lstStyle>
            <a:lvl1pPr>
              <a:defRPr/>
            </a:lvl1pPr>
          </a:lstStyle>
          <a:p>
            <a:pPr>
              <a:defRPr/>
            </a:pPr>
            <a:fld id="{25E1F511-BAD2-49DD-9C4F-6E671A7E7000}" type="datetimeFigureOut">
              <a:rPr lang="el-GR"/>
              <a:pPr>
                <a:defRPr/>
              </a:pPr>
              <a:t>24/9/2009</a:t>
            </a:fld>
            <a:endParaRPr lang="el-GR"/>
          </a:p>
        </p:txBody>
      </p:sp>
      <p:sp>
        <p:nvSpPr>
          <p:cNvPr id="6" name="2 - Θέση υποσέλιδου"/>
          <p:cNvSpPr>
            <a:spLocks noGrp="1"/>
          </p:cNvSpPr>
          <p:nvPr>
            <p:ph type="ftr" sz="quarter" idx="11"/>
          </p:nvPr>
        </p:nvSpPr>
        <p:spPr/>
        <p:txBody>
          <a:bodyPr/>
          <a:lstStyle>
            <a:lvl1pPr>
              <a:defRPr/>
            </a:lvl1pPr>
          </a:lstStyle>
          <a:p>
            <a:pPr>
              <a:defRPr/>
            </a:pPr>
            <a:endParaRPr lang="el-GR"/>
          </a:p>
        </p:txBody>
      </p:sp>
      <p:sp>
        <p:nvSpPr>
          <p:cNvPr id="7" name="22 - Θέση αριθμού διαφάνειας"/>
          <p:cNvSpPr>
            <a:spLocks noGrp="1"/>
          </p:cNvSpPr>
          <p:nvPr>
            <p:ph type="sldNum" sz="quarter" idx="12"/>
          </p:nvPr>
        </p:nvSpPr>
        <p:spPr/>
        <p:txBody>
          <a:bodyPr/>
          <a:lstStyle>
            <a:lvl1pPr>
              <a:defRPr/>
            </a:lvl1pPr>
          </a:lstStyle>
          <a:p>
            <a:pPr>
              <a:defRPr/>
            </a:pPr>
            <a:fld id="{3B319F5D-3AF5-4009-B137-377F3532B8E3}" type="slidenum">
              <a:rPr lang="el-GR"/>
              <a:pPr>
                <a:defRPr/>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lang="el-GR" smtClean="0"/>
              <a:t>Kλικ για επεξεργασία του τίτλου</a:t>
            </a:r>
            <a:endParaRPr lang="en-US"/>
          </a:p>
        </p:txBody>
      </p:sp>
      <p:sp>
        <p:nvSpPr>
          <p:cNvPr id="3" name="2 - Θέση εικόνας"/>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ormAutofit/>
          </a:bodyPr>
          <a:lstStyle>
            <a:lvl1pPr indent="0">
              <a:buNone/>
              <a:defRPr sz="3200"/>
            </a:lvl1pPr>
          </a:lstStyle>
          <a:p>
            <a:pPr lvl="0"/>
            <a:r>
              <a:rPr lang="el-GR" noProof="0" smtClean="0"/>
              <a:t>Κάντε κλικ στο εικονίδιο για να προσθέσετε μια εικόνα</a:t>
            </a:r>
            <a:endParaRPr lang="en-US" noProof="0" dirty="0"/>
          </a:p>
        </p:txBody>
      </p:sp>
      <p:sp>
        <p:nvSpPr>
          <p:cNvPr id="4" name="3 - Θέση κειμένου"/>
          <p:cNvSpPr>
            <a:spLocks noGrp="1"/>
          </p:cNvSpPr>
          <p:nvPr>
            <p:ph type="body" sz="half" idx="2"/>
          </p:nvPr>
        </p:nvSpPr>
        <p:spPr>
          <a:xfrm>
            <a:off x="1828800" y="1166787"/>
            <a:ext cx="5486400" cy="530352"/>
          </a:xfrm>
        </p:spPr>
        <p:txBody>
          <a:bodyPr lIns="45720" rIns="45720"/>
          <a:lstStyle>
            <a:lvl1pPr marL="0" indent="0" algn="ctr">
              <a:buNone/>
              <a:defRPr sz="1400"/>
            </a:lvl1pPr>
            <a:lvl2pPr>
              <a:defRPr sz="1200"/>
            </a:lvl2pPr>
            <a:lvl3pPr>
              <a:defRPr sz="1000"/>
            </a:lvl3pPr>
            <a:lvl4pPr>
              <a:defRPr sz="900"/>
            </a:lvl4pPr>
            <a:lvl5pPr>
              <a:defRPr sz="900"/>
            </a:lvl5pPr>
          </a:lstStyle>
          <a:p>
            <a:pPr lvl="0"/>
            <a:r>
              <a:rPr lang="el-GR" smtClean="0"/>
              <a:t>Kλικ για επεξεργασία των στυλ του υποδείγματος</a:t>
            </a:r>
          </a:p>
        </p:txBody>
      </p:sp>
      <p:sp>
        <p:nvSpPr>
          <p:cNvPr id="5" name="13 - Θέση ημερομηνίας"/>
          <p:cNvSpPr>
            <a:spLocks noGrp="1"/>
          </p:cNvSpPr>
          <p:nvPr>
            <p:ph type="dt" sz="half" idx="10"/>
          </p:nvPr>
        </p:nvSpPr>
        <p:spPr/>
        <p:txBody>
          <a:bodyPr/>
          <a:lstStyle>
            <a:lvl1pPr>
              <a:defRPr/>
            </a:lvl1pPr>
          </a:lstStyle>
          <a:p>
            <a:pPr>
              <a:defRPr/>
            </a:pPr>
            <a:fld id="{AD851909-1EAD-44C8-BA1E-C9D31F6BC2BF}" type="datetimeFigureOut">
              <a:rPr lang="el-GR"/>
              <a:pPr>
                <a:defRPr/>
              </a:pPr>
              <a:t>24/9/2009</a:t>
            </a:fld>
            <a:endParaRPr lang="el-GR"/>
          </a:p>
        </p:txBody>
      </p:sp>
      <p:sp>
        <p:nvSpPr>
          <p:cNvPr id="6" name="2 - Θέση υποσέλιδου"/>
          <p:cNvSpPr>
            <a:spLocks noGrp="1"/>
          </p:cNvSpPr>
          <p:nvPr>
            <p:ph type="ftr" sz="quarter" idx="11"/>
          </p:nvPr>
        </p:nvSpPr>
        <p:spPr/>
        <p:txBody>
          <a:bodyPr/>
          <a:lstStyle>
            <a:lvl1pPr>
              <a:defRPr/>
            </a:lvl1pPr>
          </a:lstStyle>
          <a:p>
            <a:pPr>
              <a:defRPr/>
            </a:pPr>
            <a:endParaRPr lang="el-GR"/>
          </a:p>
        </p:txBody>
      </p:sp>
      <p:sp>
        <p:nvSpPr>
          <p:cNvPr id="7" name="22 - Θέση αριθμού διαφάνειας"/>
          <p:cNvSpPr>
            <a:spLocks noGrp="1"/>
          </p:cNvSpPr>
          <p:nvPr>
            <p:ph type="sldNum" sz="quarter" idx="12"/>
          </p:nvPr>
        </p:nvSpPr>
        <p:spPr/>
        <p:txBody>
          <a:bodyPr/>
          <a:lstStyle>
            <a:lvl1pPr>
              <a:defRPr/>
            </a:lvl1pPr>
          </a:lstStyle>
          <a:p>
            <a:pPr>
              <a:defRPr/>
            </a:pPr>
            <a:fld id="{241CA457-0281-4B5E-A8D6-BCD72B987A95}" type="slidenum">
              <a:rPr lang="el-GR"/>
              <a:pPr>
                <a:defRPr/>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21 - Θέση τίτλου"/>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lang="el-GR" smtClean="0"/>
              <a:t>Kλικ για επεξεργασία του τίτλου</a:t>
            </a:r>
            <a:endParaRPr lang="en-US"/>
          </a:p>
        </p:txBody>
      </p:sp>
      <p:sp>
        <p:nvSpPr>
          <p:cNvPr id="1027" name="12 - Θέση κειμένου"/>
          <p:cNvSpPr>
            <a:spLocks noGrp="1"/>
          </p:cNvSpPr>
          <p:nvPr>
            <p:ph type="body" idx="1"/>
          </p:nvPr>
        </p:nvSpPr>
        <p:spPr bwMode="auto">
          <a:xfrm>
            <a:off x="457200" y="1600200"/>
            <a:ext cx="8229600" cy="47085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smtClean="0"/>
          </a:p>
        </p:txBody>
      </p:sp>
      <p:sp>
        <p:nvSpPr>
          <p:cNvPr id="14" name="13 - Θέση ημερομηνίας"/>
          <p:cNvSpPr>
            <a:spLocks noGrp="1"/>
          </p:cNvSpPr>
          <p:nvPr>
            <p:ph type="dt" sz="half" idx="2"/>
          </p:nvPr>
        </p:nvSpPr>
        <p:spPr>
          <a:xfrm>
            <a:off x="457200" y="6416675"/>
            <a:ext cx="2133600" cy="365125"/>
          </a:xfrm>
          <a:prstGeom prst="rect">
            <a:avLst/>
          </a:prstGeom>
        </p:spPr>
        <p:txBody>
          <a:bodyPr vert="horz" anchor="b"/>
          <a:lstStyle>
            <a:lvl1pPr algn="l" eaLnBrk="1" fontAlgn="auto" latinLnBrk="0" hangingPunct="1">
              <a:spcBef>
                <a:spcPts val="0"/>
              </a:spcBef>
              <a:spcAft>
                <a:spcPts val="0"/>
              </a:spcAft>
              <a:defRPr kumimoji="0" sz="1200">
                <a:solidFill>
                  <a:schemeClr val="tx1">
                    <a:shade val="50000"/>
                  </a:schemeClr>
                </a:solidFill>
                <a:latin typeface="+mn-lt"/>
                <a:cs typeface="+mn-cs"/>
              </a:defRPr>
            </a:lvl1pPr>
          </a:lstStyle>
          <a:p>
            <a:pPr>
              <a:defRPr/>
            </a:pPr>
            <a:fld id="{C381ADB3-480F-4F6B-BE55-6D7CABFB6AB8}" type="datetimeFigureOut">
              <a:rPr lang="el-GR"/>
              <a:pPr>
                <a:defRPr/>
              </a:pPr>
              <a:t>24/9/2009</a:t>
            </a:fld>
            <a:endParaRPr lang="el-GR"/>
          </a:p>
        </p:txBody>
      </p:sp>
      <p:sp>
        <p:nvSpPr>
          <p:cNvPr id="3" name="2 - Θέση υποσέλιδου"/>
          <p:cNvSpPr>
            <a:spLocks noGrp="1"/>
          </p:cNvSpPr>
          <p:nvPr>
            <p:ph type="ftr" sz="quarter" idx="3"/>
          </p:nvPr>
        </p:nvSpPr>
        <p:spPr>
          <a:xfrm>
            <a:off x="3124200" y="6416675"/>
            <a:ext cx="2895600" cy="365125"/>
          </a:xfrm>
          <a:prstGeom prst="rect">
            <a:avLst/>
          </a:prstGeom>
        </p:spPr>
        <p:txBody>
          <a:bodyPr vert="horz" anchor="b"/>
          <a:lstStyle>
            <a:lvl1pPr algn="ctr" eaLnBrk="1" fontAlgn="auto" latinLnBrk="0" hangingPunct="1">
              <a:spcBef>
                <a:spcPts val="0"/>
              </a:spcBef>
              <a:spcAft>
                <a:spcPts val="0"/>
              </a:spcAft>
              <a:defRPr kumimoji="0" sz="1200">
                <a:solidFill>
                  <a:schemeClr val="tx1">
                    <a:shade val="50000"/>
                  </a:schemeClr>
                </a:solidFill>
                <a:latin typeface="+mn-lt"/>
                <a:cs typeface="+mn-cs"/>
              </a:defRPr>
            </a:lvl1pPr>
          </a:lstStyle>
          <a:p>
            <a:pPr>
              <a:defRPr/>
            </a:pPr>
            <a:endParaRPr lang="el-GR"/>
          </a:p>
        </p:txBody>
      </p:sp>
      <p:sp>
        <p:nvSpPr>
          <p:cNvPr id="23" name="22 - Θέση αριθμού διαφάνειας"/>
          <p:cNvSpPr>
            <a:spLocks noGrp="1"/>
          </p:cNvSpPr>
          <p:nvPr>
            <p:ph type="sldNum" sz="quarter" idx="4"/>
          </p:nvPr>
        </p:nvSpPr>
        <p:spPr>
          <a:xfrm>
            <a:off x="7924800" y="6416675"/>
            <a:ext cx="762000" cy="365125"/>
          </a:xfrm>
          <a:prstGeom prst="rect">
            <a:avLst/>
          </a:prstGeom>
        </p:spPr>
        <p:txBody>
          <a:bodyPr vert="horz" lIns="0" rIns="0" anchor="b"/>
          <a:lstStyle>
            <a:lvl1pPr algn="r" eaLnBrk="1" fontAlgn="auto" latinLnBrk="0" hangingPunct="1">
              <a:spcBef>
                <a:spcPts val="0"/>
              </a:spcBef>
              <a:spcAft>
                <a:spcPts val="0"/>
              </a:spcAft>
              <a:defRPr kumimoji="0" sz="1200">
                <a:solidFill>
                  <a:schemeClr val="tx1">
                    <a:shade val="50000"/>
                  </a:schemeClr>
                </a:solidFill>
                <a:latin typeface="+mn-lt"/>
                <a:cs typeface="+mn-cs"/>
              </a:defRPr>
            </a:lvl1pPr>
          </a:lstStyle>
          <a:p>
            <a:pPr>
              <a:defRPr/>
            </a:pPr>
            <a:fld id="{BD302C66-CE35-4490-99B4-63B4CFBDB5C4}" type="slidenum">
              <a:rPr lang="el-GR"/>
              <a:pPr>
                <a:defRPr/>
              </a:pPr>
              <a:t>‹#›</a:t>
            </a:fld>
            <a:endParaRPr lang="el-GR"/>
          </a:p>
        </p:txBody>
      </p:sp>
    </p:spTree>
  </p:cSld>
  <p:clrMap bg1="dk1" tx1="lt1" bg2="dk2" tx2="lt2" accent1="accent1" accent2="accent2" accent3="accent3" accent4="accent4" accent5="accent5" accent6="accent6" hlink="hlink" folHlink="folHlink"/>
  <p:sldLayoutIdLst>
    <p:sldLayoutId id="2147483971" r:id="rId1"/>
    <p:sldLayoutId id="2147483970" r:id="rId2"/>
    <p:sldLayoutId id="2147483972" r:id="rId3"/>
    <p:sldLayoutId id="2147483969" r:id="rId4"/>
    <p:sldLayoutId id="2147483968" r:id="rId5"/>
    <p:sldLayoutId id="2147483967" r:id="rId6"/>
    <p:sldLayoutId id="2147483966" r:id="rId7"/>
    <p:sldLayoutId id="2147483965" r:id="rId8"/>
    <p:sldLayoutId id="2147483964" r:id="rId9"/>
    <p:sldLayoutId id="2147483963" r:id="rId10"/>
    <p:sldLayoutId id="2147483962" r:id="rId11"/>
  </p:sldLayoutIdLst>
  <p:txStyles>
    <p:titleStyle>
      <a:lvl1pPr algn="ctr" rtl="0" eaLnBrk="0" fontAlgn="base" hangingPunct="0">
        <a:spcBef>
          <a:spcPct val="0"/>
        </a:spcBef>
        <a:spcAft>
          <a:spcPct val="0"/>
        </a:spcAft>
        <a:defRPr sz="4100" b="1" kern="120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a:lvl2pPr algn="ctr" rtl="0" eaLnBrk="0" fontAlgn="base" hangingPunct="0">
        <a:spcBef>
          <a:spcPct val="0"/>
        </a:spcBef>
        <a:spcAft>
          <a:spcPct val="0"/>
        </a:spcAft>
        <a:defRPr sz="4100" b="1">
          <a:solidFill>
            <a:schemeClr val="tx1"/>
          </a:solidFill>
          <a:latin typeface="Arial" charset="0"/>
        </a:defRPr>
      </a:lvl2pPr>
      <a:lvl3pPr algn="ctr" rtl="0" eaLnBrk="0" fontAlgn="base" hangingPunct="0">
        <a:spcBef>
          <a:spcPct val="0"/>
        </a:spcBef>
        <a:spcAft>
          <a:spcPct val="0"/>
        </a:spcAft>
        <a:defRPr sz="4100" b="1">
          <a:solidFill>
            <a:schemeClr val="tx1"/>
          </a:solidFill>
          <a:latin typeface="Arial" charset="0"/>
        </a:defRPr>
      </a:lvl3pPr>
      <a:lvl4pPr algn="ctr" rtl="0" eaLnBrk="0" fontAlgn="base" hangingPunct="0">
        <a:spcBef>
          <a:spcPct val="0"/>
        </a:spcBef>
        <a:spcAft>
          <a:spcPct val="0"/>
        </a:spcAft>
        <a:defRPr sz="4100" b="1">
          <a:solidFill>
            <a:schemeClr val="tx1"/>
          </a:solidFill>
          <a:latin typeface="Arial" charset="0"/>
        </a:defRPr>
      </a:lvl4pPr>
      <a:lvl5pPr algn="ctr" rtl="0" eaLnBrk="0" fontAlgn="base" hangingPunct="0">
        <a:spcBef>
          <a:spcPct val="0"/>
        </a:spcBef>
        <a:spcAft>
          <a:spcPct val="0"/>
        </a:spcAft>
        <a:defRPr sz="4100" b="1">
          <a:solidFill>
            <a:schemeClr val="tx1"/>
          </a:solidFill>
          <a:latin typeface="Arial" charset="0"/>
        </a:defRPr>
      </a:lvl5pPr>
      <a:lvl6pPr marL="457200" algn="ctr" rtl="0" fontAlgn="base">
        <a:spcBef>
          <a:spcPct val="0"/>
        </a:spcBef>
        <a:spcAft>
          <a:spcPct val="0"/>
        </a:spcAft>
        <a:defRPr sz="4100" b="1">
          <a:solidFill>
            <a:schemeClr val="tx1"/>
          </a:solidFill>
          <a:latin typeface="Arial" charset="0"/>
        </a:defRPr>
      </a:lvl6pPr>
      <a:lvl7pPr marL="914400" algn="ctr" rtl="0" fontAlgn="base">
        <a:spcBef>
          <a:spcPct val="0"/>
        </a:spcBef>
        <a:spcAft>
          <a:spcPct val="0"/>
        </a:spcAft>
        <a:defRPr sz="4100" b="1">
          <a:solidFill>
            <a:schemeClr val="tx1"/>
          </a:solidFill>
          <a:latin typeface="Arial" charset="0"/>
        </a:defRPr>
      </a:lvl7pPr>
      <a:lvl8pPr marL="1371600" algn="ctr" rtl="0" fontAlgn="base">
        <a:spcBef>
          <a:spcPct val="0"/>
        </a:spcBef>
        <a:spcAft>
          <a:spcPct val="0"/>
        </a:spcAft>
        <a:defRPr sz="4100" b="1">
          <a:solidFill>
            <a:schemeClr val="tx1"/>
          </a:solidFill>
          <a:latin typeface="Arial" charset="0"/>
        </a:defRPr>
      </a:lvl8pPr>
      <a:lvl9pPr marL="1828800" algn="ctr" rtl="0" fontAlgn="base">
        <a:spcBef>
          <a:spcPct val="0"/>
        </a:spcBef>
        <a:spcAft>
          <a:spcPct val="0"/>
        </a:spcAft>
        <a:defRPr sz="4100" b="1">
          <a:solidFill>
            <a:schemeClr val="tx1"/>
          </a:solidFill>
          <a:latin typeface="Arial" charset="0"/>
        </a:defRPr>
      </a:lvl9pPr>
    </p:titleStyle>
    <p:bodyStyle>
      <a:lvl1pPr marL="547688" indent="-411163" algn="l" rtl="0" eaLnBrk="0" fontAlgn="base" hangingPunct="0">
        <a:spcBef>
          <a:spcPct val="20000"/>
        </a:spcBef>
        <a:spcAft>
          <a:spcPct val="0"/>
        </a:spcAft>
        <a:buClr>
          <a:srgbClr val="F9F9F9"/>
        </a:buClr>
        <a:buSzPct val="65000"/>
        <a:buFont typeface="Wingdings 2" pitchFamily="18" charset="2"/>
        <a:buChar char=""/>
        <a:defRPr sz="2800" kern="1200">
          <a:solidFill>
            <a:schemeClr val="tx1"/>
          </a:solidFill>
          <a:latin typeface="+mn-lt"/>
          <a:ea typeface="+mn-ea"/>
          <a:cs typeface="+mn-cs"/>
        </a:defRPr>
      </a:lvl1pPr>
      <a:lvl2pPr marL="868363" indent="-282575" algn="l" rtl="0" eaLnBrk="0" fontAlgn="base" hangingPunct="0">
        <a:spcBef>
          <a:spcPct val="20000"/>
        </a:spcBef>
        <a:spcAft>
          <a:spcPct val="0"/>
        </a:spcAft>
        <a:buClr>
          <a:schemeClr val="tx1"/>
        </a:buClr>
        <a:buSzPct val="80000"/>
        <a:buFont typeface="Wingdings 2" pitchFamily="18" charset="2"/>
        <a:buChar char=""/>
        <a:defRPr sz="2400" kern="1200">
          <a:solidFill>
            <a:schemeClr val="tx1"/>
          </a:solidFill>
          <a:latin typeface="+mn-lt"/>
          <a:ea typeface="+mn-ea"/>
          <a:cs typeface="+mn-cs"/>
        </a:defRPr>
      </a:lvl2pPr>
      <a:lvl3pPr marL="1133475" indent="-228600" algn="l" rtl="0" eaLnBrk="0" fontAlgn="base" hangingPunct="0">
        <a:spcBef>
          <a:spcPct val="20000"/>
        </a:spcBef>
        <a:spcAft>
          <a:spcPct val="0"/>
        </a:spcAft>
        <a:buClr>
          <a:schemeClr val="tx1"/>
        </a:buClr>
        <a:buSzPct val="95000"/>
        <a:buFont typeface="Wingdings" pitchFamily="2" charset="2"/>
        <a:buChar char=""/>
        <a:defRPr sz="2200" kern="1200">
          <a:solidFill>
            <a:schemeClr val="tx1"/>
          </a:solidFill>
          <a:latin typeface="+mn-lt"/>
          <a:ea typeface="+mn-ea"/>
          <a:cs typeface="+mn-cs"/>
        </a:defRPr>
      </a:lvl3pPr>
      <a:lvl4pPr marL="1352550" indent="-182563" algn="l" rtl="0" eaLnBrk="0" fontAlgn="base" hangingPunct="0">
        <a:spcBef>
          <a:spcPct val="20000"/>
        </a:spcBef>
        <a:spcAft>
          <a:spcPct val="0"/>
        </a:spcAft>
        <a:buClr>
          <a:schemeClr val="tx1"/>
        </a:buClr>
        <a:buSzPct val="100000"/>
        <a:buFont typeface="Wingdings 3" pitchFamily="18" charset="2"/>
        <a:buChar char=""/>
        <a:defRPr sz="2000" kern="1200">
          <a:solidFill>
            <a:schemeClr val="tx1"/>
          </a:solidFill>
          <a:latin typeface="+mn-lt"/>
          <a:ea typeface="+mn-ea"/>
          <a:cs typeface="+mn-cs"/>
        </a:defRPr>
      </a:lvl4pPr>
      <a:lvl5pPr marL="1544638" indent="-182563" algn="l" rtl="0" eaLnBrk="0" fontAlgn="base" hangingPunct="0">
        <a:spcBef>
          <a:spcPct val="20000"/>
        </a:spcBef>
        <a:spcAft>
          <a:spcPct val="0"/>
        </a:spcAft>
        <a:buClr>
          <a:schemeClr val="tx1"/>
        </a:buClr>
        <a:buFont typeface="Wingdings 2" pitchFamily="18" charset="2"/>
        <a:buChar char=""/>
        <a:defRPr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hyperlink" Target="mailto:diglib@indiana.edu"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www.libraries.iub.edu/index.php?pageId=283" TargetMode="External"/><Relationship Id="rId2" Type="http://schemas.openxmlformats.org/officeDocument/2006/relationships/hyperlink" Target="http://www.dlib.indiana.edu/"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9.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www.ulib.iupui.edu/digitalcollections/collections.html"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571480"/>
            <a:ext cx="7772400" cy="4214842"/>
          </a:xfrm>
        </p:spPr>
        <p:txBody>
          <a:bodyPr>
            <a:normAutofit fontScale="90000"/>
          </a:bodyPr>
          <a:lstStyle/>
          <a:p>
            <a:pPr eaLnBrk="1" fontAlgn="auto" hangingPunct="1">
              <a:spcAft>
                <a:spcPts val="0"/>
              </a:spcAft>
              <a:defRPr/>
            </a:pPr>
            <a:r>
              <a:rPr lang="en-US" sz="3200" i="1" u="sng" dirty="0" smtClean="0">
                <a:latin typeface="Century Schoolbook" pitchFamily="18" charset="0"/>
              </a:rPr>
              <a:t/>
            </a:r>
            <a:br>
              <a:rPr lang="en-US" sz="3200" i="1" u="sng" dirty="0" smtClean="0">
                <a:latin typeface="Century Schoolbook" pitchFamily="18" charset="0"/>
              </a:rPr>
            </a:br>
            <a:r>
              <a:rPr lang="en-US" sz="3200" i="1" u="sng" dirty="0" smtClean="0">
                <a:latin typeface="Century Schoolbook" pitchFamily="18" charset="0"/>
              </a:rPr>
              <a:t/>
            </a:r>
            <a:br>
              <a:rPr lang="en-US" sz="3200" i="1" u="sng" dirty="0" smtClean="0">
                <a:latin typeface="Century Schoolbook" pitchFamily="18" charset="0"/>
              </a:rPr>
            </a:br>
            <a:r>
              <a:rPr lang="en-US" sz="3200" i="1" u="sng" dirty="0" smtClean="0">
                <a:latin typeface="Century Schoolbook" pitchFamily="18" charset="0"/>
              </a:rPr>
              <a:t/>
            </a:r>
            <a:br>
              <a:rPr lang="en-US" sz="3200" i="1" u="sng" dirty="0" smtClean="0">
                <a:latin typeface="Century Schoolbook" pitchFamily="18" charset="0"/>
              </a:rPr>
            </a:br>
            <a:r>
              <a:rPr lang="en-US" sz="3200" i="1" u="sng" dirty="0" smtClean="0">
                <a:latin typeface="Century Schoolbook" pitchFamily="18" charset="0"/>
              </a:rPr>
              <a:t/>
            </a:r>
            <a:br>
              <a:rPr lang="en-US" sz="3200" i="1" u="sng" dirty="0" smtClean="0">
                <a:latin typeface="Century Schoolbook" pitchFamily="18" charset="0"/>
              </a:rPr>
            </a:br>
            <a:r>
              <a:rPr lang="en-US" sz="3200" u="sng" dirty="0" smtClean="0">
                <a:latin typeface="Century Schoolbook" pitchFamily="18" charset="0"/>
              </a:rPr>
              <a:t>INDIANA   UNIVERSITY     DIGITAL  </a:t>
            </a:r>
            <a:r>
              <a:rPr lang="en-US" sz="3200" u="sng" dirty="0" err="1" smtClean="0">
                <a:latin typeface="Century Schoolbook" pitchFamily="18" charset="0"/>
              </a:rPr>
              <a:t>LIBRARy</a:t>
            </a:r>
            <a:r>
              <a:rPr lang="en-US" sz="3200" u="sng" dirty="0" smtClean="0">
                <a:latin typeface="Century Schoolbook" pitchFamily="18" charset="0"/>
              </a:rPr>
              <a:t>   </a:t>
            </a:r>
            <a:r>
              <a:rPr lang="en-US" sz="3200" u="sng" dirty="0" err="1" smtClean="0">
                <a:latin typeface="Century Schoolbook" pitchFamily="18" charset="0"/>
              </a:rPr>
              <a:t>PROGRAm</a:t>
            </a:r>
            <a:r>
              <a:rPr lang="en-US" sz="3200" u="sng" dirty="0" smtClean="0">
                <a:latin typeface="Century Schoolbook" pitchFamily="18" charset="0"/>
              </a:rPr>
              <a:t>   </a:t>
            </a:r>
            <a:br>
              <a:rPr lang="en-US" sz="3200" u="sng" dirty="0" smtClean="0">
                <a:latin typeface="Century Schoolbook" pitchFamily="18" charset="0"/>
              </a:rPr>
            </a:br>
            <a:r>
              <a:rPr lang="en-US" sz="2800" u="sng" dirty="0" err="1" smtClean="0">
                <a:latin typeface="Century Schoolbook" pitchFamily="18" charset="0"/>
              </a:rPr>
              <a:t>iu-dlp</a:t>
            </a:r>
            <a:r>
              <a:rPr lang="en-US" sz="2800" u="sng" dirty="0" smtClean="0">
                <a:latin typeface="Century Schoolbook" pitchFamily="18" charset="0"/>
              </a:rPr>
              <a:t> </a:t>
            </a:r>
            <a:r>
              <a:rPr lang="en-US" sz="2800" i="1" u="sng" dirty="0" smtClean="0">
                <a:latin typeface="Century Schoolbook" pitchFamily="18" charset="0"/>
              </a:rPr>
              <a:t/>
            </a:r>
            <a:br>
              <a:rPr lang="en-US" sz="2800" i="1" u="sng" dirty="0" smtClean="0">
                <a:latin typeface="Century Schoolbook" pitchFamily="18" charset="0"/>
              </a:rPr>
            </a:br>
            <a:r>
              <a:rPr lang="en-US" sz="2800" i="1" u="sng" dirty="0" smtClean="0">
                <a:latin typeface="Century Schoolbook" pitchFamily="18" charset="0"/>
              </a:rPr>
              <a:t/>
            </a:r>
            <a:br>
              <a:rPr lang="en-US" sz="2800" i="1" u="sng" dirty="0" smtClean="0">
                <a:latin typeface="Century Schoolbook" pitchFamily="18" charset="0"/>
              </a:rPr>
            </a:br>
            <a:r>
              <a:rPr lang="en-US" sz="3200" i="1" u="sng" dirty="0" smtClean="0">
                <a:latin typeface="Century Schoolbook" pitchFamily="18" charset="0"/>
              </a:rPr>
              <a:t/>
            </a:r>
            <a:br>
              <a:rPr lang="en-US" sz="3200" i="1" u="sng" dirty="0" smtClean="0">
                <a:latin typeface="Century Schoolbook" pitchFamily="18" charset="0"/>
              </a:rPr>
            </a:br>
            <a:r>
              <a:rPr lang="en-US" sz="3200" i="1" u="sng" dirty="0" smtClean="0">
                <a:latin typeface="Century Schoolbook" pitchFamily="18" charset="0"/>
              </a:rPr>
              <a:t/>
            </a:r>
            <a:br>
              <a:rPr lang="en-US" sz="3200" i="1" u="sng" dirty="0" smtClean="0">
                <a:latin typeface="Century Schoolbook" pitchFamily="18" charset="0"/>
              </a:rPr>
            </a:br>
            <a:r>
              <a:rPr lang="en-US" sz="3200" i="1" u="sng" dirty="0" smtClean="0">
                <a:latin typeface="Century Schoolbook" pitchFamily="18" charset="0"/>
              </a:rPr>
              <a:t>                                                                                    </a:t>
            </a:r>
            <a:br>
              <a:rPr lang="en-US" sz="3200" i="1" u="sng" dirty="0" smtClean="0">
                <a:latin typeface="Century Schoolbook" pitchFamily="18" charset="0"/>
              </a:rPr>
            </a:br>
            <a:endParaRPr lang="el-GR" sz="3200" dirty="0">
              <a:latin typeface="Century Schoolbook" pitchFamily="18" charset="0"/>
            </a:endParaRPr>
          </a:p>
        </p:txBody>
      </p:sp>
      <p:sp>
        <p:nvSpPr>
          <p:cNvPr id="3" name="2 - Υπότιτλος"/>
          <p:cNvSpPr>
            <a:spLocks noGrp="1"/>
          </p:cNvSpPr>
          <p:nvPr>
            <p:ph type="subTitle" idx="1"/>
          </p:nvPr>
        </p:nvSpPr>
        <p:spPr>
          <a:xfrm>
            <a:off x="5000625" y="5357813"/>
            <a:ext cx="3071813" cy="1357312"/>
          </a:xfrm>
        </p:spPr>
        <p:txBody>
          <a:bodyPr>
            <a:normAutofit fontScale="55000" lnSpcReduction="20000"/>
          </a:bodyPr>
          <a:lstStyle/>
          <a:p>
            <a:pPr eaLnBrk="1" fontAlgn="auto" hangingPunct="1">
              <a:spcAft>
                <a:spcPts val="0"/>
              </a:spcAft>
              <a:buClr>
                <a:schemeClr val="tx1">
                  <a:shade val="95000"/>
                </a:schemeClr>
              </a:buClr>
              <a:buFont typeface="Wingdings 2"/>
              <a:buNone/>
              <a:defRPr/>
            </a:pPr>
            <a:r>
              <a:rPr lang="en-US" dirty="0"/>
              <a:t>IU Digital Library Program </a:t>
            </a:r>
            <a:br>
              <a:rPr lang="en-US" dirty="0"/>
            </a:br>
            <a:r>
              <a:rPr lang="en-US" dirty="0"/>
              <a:t>Herman B Wells Library W501 </a:t>
            </a:r>
            <a:br>
              <a:rPr lang="en-US" dirty="0"/>
            </a:br>
            <a:r>
              <a:rPr lang="en-US" dirty="0"/>
              <a:t>1320 E. Tenth Street </a:t>
            </a:r>
            <a:br>
              <a:rPr lang="en-US" dirty="0"/>
            </a:br>
            <a:r>
              <a:rPr lang="en-US" dirty="0"/>
              <a:t>Bloomington, IN </a:t>
            </a:r>
            <a:r>
              <a:rPr lang="en-US" dirty="0" smtClean="0"/>
              <a:t>47405</a:t>
            </a:r>
          </a:p>
          <a:p>
            <a:pPr eaLnBrk="1" fontAlgn="auto" hangingPunct="1">
              <a:spcAft>
                <a:spcPts val="0"/>
              </a:spcAft>
              <a:buClr>
                <a:schemeClr val="tx1">
                  <a:shade val="95000"/>
                </a:schemeClr>
              </a:buClr>
              <a:buFont typeface="Wingdings 2"/>
              <a:buNone/>
              <a:defRPr/>
            </a:pPr>
            <a:r>
              <a:rPr lang="en-US" dirty="0" smtClean="0">
                <a:hlinkClick r:id="rId2"/>
              </a:rPr>
              <a:t>diglib@indiana.edu</a:t>
            </a:r>
            <a:endParaRPr lang="en-US" dirty="0" smtClean="0"/>
          </a:p>
          <a:p>
            <a:pPr eaLnBrk="1" fontAlgn="auto" hangingPunct="1">
              <a:spcAft>
                <a:spcPts val="0"/>
              </a:spcAft>
              <a:buClr>
                <a:schemeClr val="tx1">
                  <a:shade val="95000"/>
                </a:schemeClr>
              </a:buClr>
              <a:buFont typeface="Wingdings 2"/>
              <a:buNone/>
              <a:defRPr/>
            </a:pPr>
            <a:endParaRPr lang="en-US" dirty="0" smtClean="0"/>
          </a:p>
          <a:p>
            <a:pPr eaLnBrk="1" fontAlgn="auto" hangingPunct="1">
              <a:spcAft>
                <a:spcPts val="0"/>
              </a:spcAft>
              <a:buClr>
                <a:schemeClr val="tx1">
                  <a:shade val="95000"/>
                </a:schemeClr>
              </a:buClr>
              <a:buFont typeface="Wingdings 2"/>
              <a:buNone/>
              <a:defRPr/>
            </a:pPr>
            <a:endParaRPr lang="en-US" dirty="0" smtClean="0"/>
          </a:p>
          <a:p>
            <a:pPr eaLnBrk="1" fontAlgn="auto" hangingPunct="1">
              <a:spcAft>
                <a:spcPts val="0"/>
              </a:spcAft>
              <a:buClr>
                <a:schemeClr val="tx1">
                  <a:shade val="95000"/>
                </a:schemeClr>
              </a:buClr>
              <a:buFont typeface="Wingdings 2"/>
              <a:buNone/>
              <a:defRPr/>
            </a:pPr>
            <a:endParaRPr lang="el-GR" dirty="0"/>
          </a:p>
        </p:txBody>
      </p:sp>
      <p:pic>
        <p:nvPicPr>
          <p:cNvPr id="4" name="3 - Εικόνα" descr="images.jpg"/>
          <p:cNvPicPr>
            <a:picLocks noChangeAspect="1"/>
          </p:cNvPicPr>
          <p:nvPr/>
        </p:nvPicPr>
        <p:blipFill>
          <a:blip r:embed="rId3"/>
          <a:stretch>
            <a:fillRect/>
          </a:stretch>
        </p:blipFill>
        <p:spPr>
          <a:xfrm>
            <a:off x="2643156" y="3224221"/>
            <a:ext cx="3567706" cy="800872"/>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Rectangle 3"/>
          <p:cNvSpPr>
            <a:spLocks noGrp="1"/>
          </p:cNvSpPr>
          <p:nvPr>
            <p:ph type="body" idx="1"/>
          </p:nvPr>
        </p:nvSpPr>
        <p:spPr>
          <a:xfrm>
            <a:off x="250825" y="260350"/>
            <a:ext cx="8229600" cy="6048375"/>
          </a:xfrm>
        </p:spPr>
        <p:txBody>
          <a:bodyPr/>
          <a:lstStyle/>
          <a:p>
            <a:pPr>
              <a:lnSpc>
                <a:spcPct val="80000"/>
              </a:lnSpc>
              <a:buFont typeface="Wingdings 2" pitchFamily="18" charset="2"/>
              <a:buNone/>
            </a:pPr>
            <a:endParaRPr lang="en-US" sz="1800" b="1" i="1" smtClean="0">
              <a:latin typeface="Arial" charset="0"/>
            </a:endParaRPr>
          </a:p>
          <a:p>
            <a:pPr>
              <a:lnSpc>
                <a:spcPct val="80000"/>
              </a:lnSpc>
              <a:buFont typeface="Wingdings 2" pitchFamily="18" charset="2"/>
              <a:buNone/>
            </a:pPr>
            <a:r>
              <a:rPr lang="el-GR" b="1" i="1" smtClean="0">
                <a:latin typeface="Arial Narrow" pitchFamily="34" charset="0"/>
              </a:rPr>
              <a:t>Συνεργάτες</a:t>
            </a:r>
            <a:endParaRPr lang="en-US" b="1" i="1" smtClean="0">
              <a:latin typeface="Arial Narrow" pitchFamily="34" charset="0"/>
            </a:endParaRPr>
          </a:p>
          <a:p>
            <a:pPr>
              <a:lnSpc>
                <a:spcPct val="80000"/>
              </a:lnSpc>
            </a:pPr>
            <a:r>
              <a:rPr lang="el-GR" sz="1800" b="1" smtClean="0">
                <a:latin typeface="Arial Narrow" pitchFamily="34" charset="0"/>
              </a:rPr>
              <a:t>Indiana University Libraries</a:t>
            </a:r>
          </a:p>
          <a:p>
            <a:pPr>
              <a:lnSpc>
                <a:spcPct val="80000"/>
              </a:lnSpc>
            </a:pPr>
            <a:r>
              <a:rPr lang="el-GR" sz="1800" b="1" smtClean="0">
                <a:latin typeface="Arial Narrow" pitchFamily="34" charset="0"/>
              </a:rPr>
              <a:t>Institute for Digital Arts and Humanities (IDAH) </a:t>
            </a:r>
          </a:p>
          <a:p>
            <a:pPr>
              <a:lnSpc>
                <a:spcPct val="80000"/>
              </a:lnSpc>
            </a:pPr>
            <a:r>
              <a:rPr lang="el-GR" sz="1800" b="1" smtClean="0">
                <a:latin typeface="Arial Narrow" pitchFamily="34" charset="0"/>
              </a:rPr>
              <a:t>Office of the Vice President for Information Technology</a:t>
            </a:r>
          </a:p>
          <a:p>
            <a:pPr>
              <a:lnSpc>
                <a:spcPct val="80000"/>
              </a:lnSpc>
            </a:pPr>
            <a:r>
              <a:rPr lang="el-GR" sz="1800" b="1" smtClean="0">
                <a:latin typeface="Arial Narrow" pitchFamily="34" charset="0"/>
              </a:rPr>
              <a:t>Research Computing</a:t>
            </a:r>
          </a:p>
          <a:p>
            <a:pPr>
              <a:lnSpc>
                <a:spcPct val="80000"/>
              </a:lnSpc>
            </a:pPr>
            <a:r>
              <a:rPr lang="el-GR" sz="1800" b="1" smtClean="0">
                <a:latin typeface="Arial Narrow" pitchFamily="34" charset="0"/>
              </a:rPr>
              <a:t>School of Informatics</a:t>
            </a:r>
          </a:p>
          <a:p>
            <a:pPr>
              <a:lnSpc>
                <a:spcPct val="80000"/>
              </a:lnSpc>
            </a:pPr>
            <a:r>
              <a:rPr lang="el-GR" sz="1800" b="1" smtClean="0">
                <a:latin typeface="Arial Narrow" pitchFamily="34" charset="0"/>
              </a:rPr>
              <a:t>School of </a:t>
            </a:r>
            <a:r>
              <a:rPr lang="el-GR" sz="1600" b="1" smtClean="0">
                <a:latin typeface="Arial Narrow" pitchFamily="34" charset="0"/>
              </a:rPr>
              <a:t>Library</a:t>
            </a:r>
            <a:r>
              <a:rPr lang="el-GR" sz="1800" b="1" smtClean="0">
                <a:latin typeface="Arial Narrow" pitchFamily="34" charset="0"/>
              </a:rPr>
              <a:t> and Information Science </a:t>
            </a:r>
          </a:p>
          <a:p>
            <a:pPr>
              <a:lnSpc>
                <a:spcPct val="80000"/>
              </a:lnSpc>
            </a:pPr>
            <a:r>
              <a:rPr lang="el-GR" sz="1800" b="1" smtClean="0">
                <a:latin typeface="Arial Narrow" pitchFamily="34" charset="0"/>
              </a:rPr>
              <a:t>University Information Technology Service </a:t>
            </a:r>
            <a:r>
              <a:rPr lang="el-GR" sz="1800" smtClean="0">
                <a:latin typeface="Arial Narrow" pitchFamily="34" charset="0"/>
              </a:rPr>
              <a:t>  </a:t>
            </a:r>
          </a:p>
          <a:p>
            <a:pPr eaLnBrk="1" hangingPunct="1">
              <a:lnSpc>
                <a:spcPct val="80000"/>
              </a:lnSpc>
              <a:buFont typeface="Wingdings 2" pitchFamily="18" charset="2"/>
              <a:buNone/>
            </a:pPr>
            <a:r>
              <a:rPr lang="el-GR" sz="1800" smtClean="0">
                <a:latin typeface="Arial Narrow" pitchFamily="34" charset="0"/>
              </a:rPr>
              <a:t> </a:t>
            </a:r>
            <a:r>
              <a:rPr lang="en-US" sz="1800" smtClean="0">
                <a:latin typeface="Arial Narrow" pitchFamily="34" charset="0"/>
              </a:rPr>
              <a:t>   </a:t>
            </a:r>
            <a:r>
              <a:rPr lang="el-GR" sz="1800" smtClean="0">
                <a:latin typeface="Arial Narrow" pitchFamily="34" charset="0"/>
              </a:rPr>
              <a:t>  </a:t>
            </a:r>
            <a:endParaRPr lang="en-US" sz="1800" smtClean="0">
              <a:latin typeface="Arial Narrow" pitchFamily="34" charset="0"/>
            </a:endParaRPr>
          </a:p>
          <a:p>
            <a:pPr eaLnBrk="1" hangingPunct="1">
              <a:lnSpc>
                <a:spcPct val="80000"/>
              </a:lnSpc>
              <a:buFont typeface="Wingdings 2" pitchFamily="18" charset="2"/>
              <a:buNone/>
            </a:pPr>
            <a:r>
              <a:rPr lang="el-GR" b="1" i="1" smtClean="0">
                <a:latin typeface="Arial Narrow" pitchFamily="34" charset="0"/>
              </a:rPr>
              <a:t>Χρηματοδότες</a:t>
            </a:r>
          </a:p>
          <a:p>
            <a:pPr>
              <a:lnSpc>
                <a:spcPct val="80000"/>
              </a:lnSpc>
            </a:pPr>
            <a:r>
              <a:rPr lang="el-GR" sz="1800" smtClean="0">
                <a:latin typeface="Arial Narrow" pitchFamily="34" charset="0"/>
              </a:rPr>
              <a:t>Andrew W. Mellon Foundation</a:t>
            </a:r>
          </a:p>
          <a:p>
            <a:pPr>
              <a:lnSpc>
                <a:spcPct val="80000"/>
              </a:lnSpc>
            </a:pPr>
            <a:r>
              <a:rPr lang="el-GR" sz="1800" smtClean="0">
                <a:latin typeface="Arial Narrow" pitchFamily="34" charset="0"/>
              </a:rPr>
              <a:t>Indiana University Libraries</a:t>
            </a:r>
          </a:p>
          <a:p>
            <a:pPr>
              <a:lnSpc>
                <a:spcPct val="80000"/>
              </a:lnSpc>
            </a:pPr>
            <a:r>
              <a:rPr lang="el-GR" sz="1800" smtClean="0">
                <a:latin typeface="Arial Narrow" pitchFamily="34" charset="0"/>
              </a:rPr>
              <a:t>Institute for Digital Arts and Humanities(IDAH)</a:t>
            </a:r>
          </a:p>
          <a:p>
            <a:pPr>
              <a:lnSpc>
                <a:spcPct val="80000"/>
              </a:lnSpc>
            </a:pPr>
            <a:r>
              <a:rPr lang="el-GR" sz="1800" smtClean="0">
                <a:latin typeface="Arial Narrow" pitchFamily="34" charset="0"/>
              </a:rPr>
              <a:t>Office of the Vice President for Information Technology </a:t>
            </a:r>
          </a:p>
          <a:p>
            <a:pPr>
              <a:lnSpc>
                <a:spcPct val="80000"/>
              </a:lnSpc>
            </a:pPr>
            <a:r>
              <a:rPr lang="el-GR" sz="1800" smtClean="0">
                <a:latin typeface="Arial Narrow" pitchFamily="34" charset="0"/>
              </a:rPr>
              <a:t>Research Computin</a:t>
            </a:r>
            <a:r>
              <a:rPr lang="en-US" sz="1800" smtClean="0">
                <a:latin typeface="Arial Narrow" pitchFamily="34" charset="0"/>
              </a:rPr>
              <a:t>g</a:t>
            </a:r>
            <a:endParaRPr lang="el-GR" sz="1800" smtClean="0">
              <a:latin typeface="Arial Narrow" pitchFamily="34" charset="0"/>
            </a:endParaRPr>
          </a:p>
          <a:p>
            <a:pPr>
              <a:lnSpc>
                <a:spcPct val="80000"/>
              </a:lnSpc>
            </a:pPr>
            <a:r>
              <a:rPr lang="el-GR" sz="1800" smtClean="0">
                <a:latin typeface="Arial Narrow" pitchFamily="34" charset="0"/>
              </a:rPr>
              <a:t>School of Informatics</a:t>
            </a:r>
          </a:p>
          <a:p>
            <a:pPr>
              <a:lnSpc>
                <a:spcPct val="80000"/>
              </a:lnSpc>
            </a:pPr>
            <a:r>
              <a:rPr lang="el-GR" sz="1800" smtClean="0">
                <a:latin typeface="Arial Narrow" pitchFamily="34" charset="0"/>
              </a:rPr>
              <a:t>School of Library and Information Science</a:t>
            </a:r>
          </a:p>
          <a:p>
            <a:pPr>
              <a:lnSpc>
                <a:spcPct val="80000"/>
              </a:lnSpc>
            </a:pPr>
            <a:r>
              <a:rPr lang="el-GR" sz="1800" smtClean="0">
                <a:latin typeface="Arial Narrow" pitchFamily="34" charset="0"/>
              </a:rPr>
              <a:t>University Information Technology Service</a:t>
            </a:r>
            <a:r>
              <a:rPr lang="en-US" sz="1800" smtClean="0">
                <a:latin typeface="Arial Narrow" pitchFamily="34" charset="0"/>
              </a:rPr>
              <a:t>s</a:t>
            </a:r>
            <a:endParaRPr lang="el-GR" sz="1800" smtClean="0">
              <a:latin typeface="Arial Narrow" pitchFamily="34" charset="0"/>
            </a:endParaRPr>
          </a:p>
          <a:p>
            <a:pPr>
              <a:lnSpc>
                <a:spcPct val="80000"/>
              </a:lnSpc>
              <a:buFont typeface="Wingdings 2" pitchFamily="18" charset="2"/>
              <a:buNone/>
            </a:pPr>
            <a:endParaRPr lang="el-GR" sz="1800" smtClean="0">
              <a:latin typeface="Arial Narrow" pitchFamily="34" charset="0"/>
            </a:endParaRPr>
          </a:p>
          <a:p>
            <a:pPr>
              <a:lnSpc>
                <a:spcPct val="80000"/>
              </a:lnSpc>
              <a:buFont typeface="Wingdings 2" pitchFamily="18" charset="2"/>
              <a:buNone/>
            </a:pPr>
            <a:endParaRPr lang="el-GR" sz="1800" smtClean="0">
              <a:latin typeface="Arial Narrow" pitchFamily="34"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p:cNvSpPr>
          <p:nvPr>
            <p:ph type="title"/>
          </p:nvPr>
        </p:nvSpPr>
        <p:spPr bwMode="auto">
          <a:xfrm>
            <a:off x="257175" y="265694"/>
            <a:ext cx="8229600" cy="776209"/>
          </a:xfrm>
        </p:spPr>
        <p:txBody>
          <a:bodyPr wrap="square" lIns="91440" tIns="45720" rIns="91440" bIns="45720" numCol="1" anchorCtr="0" compatLnSpc="1">
            <a:prstTxWarp prst="textNoShape">
              <a:avLst/>
            </a:prstTxWarp>
          </a:bodyPr>
          <a:lstStyle/>
          <a:p>
            <a:pPr>
              <a:defRPr/>
            </a:pPr>
            <a:r>
              <a:rPr lang="el-GR" sz="3200" smtClean="0">
                <a:ln>
                  <a:noFill/>
                </a:ln>
                <a:solidFill>
                  <a:schemeClr val="tx1"/>
                </a:solidFill>
                <a:effectLst>
                  <a:outerShdw blurRad="38100" dist="38100" dir="2700000" algn="tl">
                    <a:srgbClr val="69676D"/>
                  </a:outerShdw>
                </a:effectLst>
                <a:latin typeface="Arial Narrow" pitchFamily="34" charset="0"/>
              </a:rPr>
              <a:t>Χρήσιμοι  Σύνδεσμοι</a:t>
            </a:r>
          </a:p>
        </p:txBody>
      </p:sp>
      <p:sp>
        <p:nvSpPr>
          <p:cNvPr id="24578" name="Rectangle 3"/>
          <p:cNvSpPr>
            <a:spLocks noGrp="1"/>
          </p:cNvSpPr>
          <p:nvPr>
            <p:ph type="body" idx="1"/>
          </p:nvPr>
        </p:nvSpPr>
        <p:spPr/>
        <p:txBody>
          <a:bodyPr/>
          <a:lstStyle/>
          <a:p>
            <a:pPr>
              <a:lnSpc>
                <a:spcPct val="90000"/>
              </a:lnSpc>
              <a:buFont typeface="Wingdings 2" pitchFamily="18" charset="2"/>
              <a:buNone/>
            </a:pPr>
            <a:r>
              <a:rPr lang="el-GR" sz="1800" smtClean="0">
                <a:latin typeface="Arial" charset="0"/>
              </a:rPr>
              <a:t>      </a:t>
            </a:r>
            <a:endParaRPr lang="en-US" sz="1800" smtClean="0">
              <a:latin typeface="Arial" charset="0"/>
            </a:endParaRPr>
          </a:p>
          <a:p>
            <a:pPr>
              <a:lnSpc>
                <a:spcPct val="90000"/>
              </a:lnSpc>
              <a:buFont typeface="Wingdings 2" pitchFamily="18" charset="2"/>
              <a:buNone/>
            </a:pPr>
            <a:endParaRPr lang="en-US" sz="1800" smtClean="0">
              <a:latin typeface="Arial" charset="0"/>
            </a:endParaRPr>
          </a:p>
          <a:p>
            <a:pPr>
              <a:lnSpc>
                <a:spcPct val="90000"/>
              </a:lnSpc>
            </a:pPr>
            <a:r>
              <a:rPr lang="el-GR" sz="2000" smtClean="0">
                <a:latin typeface="Arial" charset="0"/>
              </a:rPr>
              <a:t> </a:t>
            </a:r>
            <a:r>
              <a:rPr lang="el-GR" sz="2000" smtClean="0"/>
              <a:t>Digital Library Brown Bag Series</a:t>
            </a:r>
            <a:endParaRPr lang="en-US" sz="2000" smtClean="0">
              <a:latin typeface="Times New Roman" pitchFamily="18" charset="0"/>
            </a:endParaRPr>
          </a:p>
          <a:p>
            <a:pPr>
              <a:lnSpc>
                <a:spcPct val="90000"/>
              </a:lnSpc>
            </a:pPr>
            <a:r>
              <a:rPr lang="en-US" sz="2000" smtClean="0">
                <a:latin typeface="Times New Roman" pitchFamily="18" charset="0"/>
              </a:rPr>
              <a:t> </a:t>
            </a:r>
            <a:r>
              <a:rPr lang="el-GR" sz="2000" smtClean="0"/>
              <a:t>Usability Working Grou</a:t>
            </a:r>
            <a:r>
              <a:rPr lang="en-US" sz="2000" smtClean="0">
                <a:latin typeface="Times New Roman" pitchFamily="18" charset="0"/>
              </a:rPr>
              <a:t>p</a:t>
            </a:r>
          </a:p>
          <a:p>
            <a:pPr>
              <a:lnSpc>
                <a:spcPct val="90000"/>
              </a:lnSpc>
            </a:pPr>
            <a:r>
              <a:rPr lang="el-GR" sz="2000" smtClean="0"/>
              <a:t>Chymistry of Isaac Newton                         </a:t>
            </a:r>
            <a:r>
              <a:rPr lang="en-US" sz="2000" smtClean="0">
                <a:latin typeface="Times New Roman" pitchFamily="18" charset="0"/>
              </a:rPr>
              <a:t>                                   </a:t>
            </a:r>
          </a:p>
          <a:p>
            <a:pPr>
              <a:lnSpc>
                <a:spcPct val="90000"/>
              </a:lnSpc>
            </a:pPr>
            <a:r>
              <a:rPr lang="el-GR" sz="2000" smtClean="0"/>
              <a:t>Charles W. Cushman Photograph Collection                         </a:t>
            </a:r>
            <a:endParaRPr lang="en-US" sz="2000" smtClean="0">
              <a:latin typeface="Times New Roman" pitchFamily="18" charset="0"/>
            </a:endParaRPr>
          </a:p>
          <a:p>
            <a:pPr>
              <a:lnSpc>
                <a:spcPct val="90000"/>
              </a:lnSpc>
            </a:pPr>
            <a:r>
              <a:rPr lang="en-US" sz="2000" smtClean="0">
                <a:latin typeface="Times New Roman" pitchFamily="18" charset="0"/>
              </a:rPr>
              <a:t> </a:t>
            </a:r>
            <a:r>
              <a:rPr lang="el-GR" sz="2000" smtClean="0"/>
              <a:t>DIDO: Digital Images Delivered Online</a:t>
            </a:r>
          </a:p>
          <a:p>
            <a:pPr>
              <a:lnSpc>
                <a:spcPct val="90000"/>
              </a:lnSpc>
            </a:pPr>
            <a:r>
              <a:rPr lang="en-US" sz="2000" smtClean="0">
                <a:latin typeface="Times New Roman" pitchFamily="18" charset="0"/>
              </a:rPr>
              <a:t> </a:t>
            </a:r>
            <a:r>
              <a:rPr lang="el-GR" sz="2000" smtClean="0"/>
              <a:t>IUScholarWorks</a:t>
            </a:r>
            <a:endParaRPr lang="en-US" sz="2000" smtClean="0">
              <a:latin typeface="Times New Roman" pitchFamily="18" charset="0"/>
            </a:endParaRPr>
          </a:p>
          <a:p>
            <a:pPr>
              <a:lnSpc>
                <a:spcPct val="90000"/>
              </a:lnSpc>
            </a:pPr>
            <a:r>
              <a:rPr lang="en-US" sz="2000" smtClean="0">
                <a:latin typeface="Times New Roman" pitchFamily="18" charset="0"/>
              </a:rPr>
              <a:t>  </a:t>
            </a:r>
            <a:r>
              <a:rPr lang="el-GR" sz="2000" smtClean="0"/>
              <a:t>Variations2: Digital Music</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p:cNvSpPr>
          <p:nvPr>
            <p:ph type="title"/>
          </p:nvPr>
        </p:nvSpPr>
        <p:spPr bwMode="auto"/>
        <p:txBody>
          <a:bodyPr wrap="square" lIns="91440" tIns="45720" rIns="91440" bIns="45720" numCol="1" anchorCtr="0" compatLnSpc="1">
            <a:prstTxWarp prst="textNoShape">
              <a:avLst/>
            </a:prstTxWarp>
          </a:bodyPr>
          <a:lstStyle/>
          <a:p>
            <a:pPr>
              <a:defRPr/>
            </a:pPr>
            <a:r>
              <a:rPr lang="el-GR" sz="1800" smtClean="0">
                <a:ln>
                  <a:noFill/>
                </a:ln>
                <a:solidFill>
                  <a:schemeClr val="tx1"/>
                </a:solidFill>
                <a:effectLst/>
              </a:rPr>
              <a:t/>
            </a:r>
            <a:br>
              <a:rPr lang="el-GR" sz="1800" smtClean="0">
                <a:ln>
                  <a:noFill/>
                </a:ln>
                <a:solidFill>
                  <a:schemeClr val="tx1"/>
                </a:solidFill>
                <a:effectLst/>
              </a:rPr>
            </a:br>
            <a:r>
              <a:rPr lang="el-GR" sz="2400" smtClean="0">
                <a:ln>
                  <a:noFill/>
                </a:ln>
                <a:solidFill>
                  <a:schemeClr val="tx1"/>
                </a:solidFill>
                <a:effectLst/>
              </a:rPr>
              <a:t>Βιβλιογραφία</a:t>
            </a:r>
            <a:br>
              <a:rPr lang="el-GR" sz="2400" smtClean="0">
                <a:ln>
                  <a:noFill/>
                </a:ln>
                <a:solidFill>
                  <a:schemeClr val="tx1"/>
                </a:solidFill>
                <a:effectLst/>
              </a:rPr>
            </a:br>
            <a:r>
              <a:rPr lang="el-GR" sz="1800" smtClean="0">
                <a:ln>
                  <a:noFill/>
                </a:ln>
                <a:solidFill>
                  <a:schemeClr val="tx1"/>
                </a:solidFill>
                <a:effectLst/>
              </a:rPr>
              <a:t/>
            </a:r>
            <a:br>
              <a:rPr lang="el-GR" sz="1800" smtClean="0">
                <a:ln>
                  <a:noFill/>
                </a:ln>
                <a:solidFill>
                  <a:schemeClr val="tx1"/>
                </a:solidFill>
                <a:effectLst/>
              </a:rPr>
            </a:br>
            <a:endParaRPr lang="el-GR" sz="1800" smtClean="0">
              <a:ln>
                <a:noFill/>
              </a:ln>
              <a:solidFill>
                <a:schemeClr val="tx1"/>
              </a:solidFill>
              <a:effectLst/>
            </a:endParaRPr>
          </a:p>
        </p:txBody>
      </p:sp>
      <p:sp>
        <p:nvSpPr>
          <p:cNvPr id="25602" name="Rectangle 3"/>
          <p:cNvSpPr>
            <a:spLocks noGrp="1"/>
          </p:cNvSpPr>
          <p:nvPr>
            <p:ph type="body" idx="1"/>
          </p:nvPr>
        </p:nvSpPr>
        <p:spPr/>
        <p:txBody>
          <a:bodyPr/>
          <a:lstStyle/>
          <a:p>
            <a:r>
              <a:rPr lang="el-GR" sz="2000" smtClean="0">
                <a:latin typeface="Arial Narrow" pitchFamily="34" charset="0"/>
              </a:rPr>
              <a:t>Από σημειώσεις κ. Σαράντου Καπιδάκη στο μάθημα «Ψηφιακές Βιβλιοθήκες»</a:t>
            </a:r>
          </a:p>
          <a:p>
            <a:r>
              <a:rPr lang="el-GR" sz="2000" smtClean="0">
                <a:latin typeface="Arial Narrow" pitchFamily="34" charset="0"/>
                <a:hlinkClick r:id="rId2"/>
              </a:rPr>
              <a:t>http://www.dlib.indiana.edu/</a:t>
            </a:r>
            <a:endParaRPr lang="el-GR" sz="2000" smtClean="0">
              <a:latin typeface="Arial Narrow" pitchFamily="34" charset="0"/>
            </a:endParaRPr>
          </a:p>
          <a:p>
            <a:r>
              <a:rPr lang="el-GR" sz="2000" smtClean="0">
                <a:latin typeface="Arial Narrow" pitchFamily="34" charset="0"/>
                <a:hlinkClick r:id="rId3"/>
              </a:rPr>
              <a:t>http://www.libraries.iub.edu/index.php?pageId=283</a:t>
            </a:r>
            <a:r>
              <a:rPr lang="el-GR" sz="2000" smtClean="0">
                <a:latin typeface="Arial Narrow" pitchFamily="34" charset="0"/>
              </a:rPr>
              <a:t>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85728"/>
            <a:ext cx="8229600" cy="1285884"/>
          </a:xfrm>
        </p:spPr>
        <p:txBody>
          <a:bodyPr/>
          <a:lstStyle/>
          <a:p>
            <a:pPr eaLnBrk="1" fontAlgn="auto" hangingPunct="1">
              <a:spcAft>
                <a:spcPts val="0"/>
              </a:spcAft>
              <a:defRPr/>
            </a:pPr>
            <a:r>
              <a:rPr lang="el-GR" sz="3600" dirty="0" smtClean="0"/>
              <a:t>ΙΟΝΙΟ ΠΑΝΕΠΙΣΤΗΜΙΟ</a:t>
            </a:r>
            <a:br>
              <a:rPr lang="el-GR" sz="3600" dirty="0" smtClean="0"/>
            </a:br>
            <a:r>
              <a:rPr lang="el-GR" sz="3600" dirty="0" smtClean="0"/>
              <a:t>Τ</a:t>
            </a:r>
            <a:r>
              <a:rPr lang="el-GR" sz="3200" dirty="0" smtClean="0"/>
              <a:t>μήμα  </a:t>
            </a:r>
            <a:r>
              <a:rPr lang="el-GR" sz="3200" dirty="0" err="1" smtClean="0"/>
              <a:t>Αρχειονομίας</a:t>
            </a:r>
            <a:r>
              <a:rPr lang="el-GR" sz="3200" dirty="0" smtClean="0"/>
              <a:t> - Βιβλιοθηκονομίας</a:t>
            </a:r>
            <a:endParaRPr lang="el-GR" sz="3200" dirty="0"/>
          </a:p>
        </p:txBody>
      </p:sp>
      <p:sp>
        <p:nvSpPr>
          <p:cNvPr id="3" name="2 - Θέση περιεχομένου"/>
          <p:cNvSpPr>
            <a:spLocks noGrp="1"/>
          </p:cNvSpPr>
          <p:nvPr>
            <p:ph idx="1"/>
          </p:nvPr>
        </p:nvSpPr>
        <p:spPr>
          <a:xfrm>
            <a:off x="428625" y="2000250"/>
            <a:ext cx="8229600" cy="4286250"/>
          </a:xfrm>
        </p:spPr>
        <p:txBody>
          <a:bodyPr>
            <a:normAutofit/>
          </a:bodyPr>
          <a:lstStyle/>
          <a:p>
            <a:pPr marL="548640" indent="-411480" eaLnBrk="1" fontAlgn="auto" hangingPunct="1">
              <a:spcAft>
                <a:spcPts val="0"/>
              </a:spcAft>
              <a:buClr>
                <a:schemeClr val="tx1">
                  <a:shade val="95000"/>
                </a:schemeClr>
              </a:buClr>
              <a:buFont typeface="Wingdings" pitchFamily="2" charset="2"/>
              <a:buNone/>
              <a:defRPr/>
            </a:pPr>
            <a:r>
              <a:rPr lang="el-GR" dirty="0" smtClean="0"/>
              <a:t> </a:t>
            </a:r>
            <a:r>
              <a:rPr lang="el-GR" sz="2400" i="1" dirty="0" smtClean="0">
                <a:latin typeface="+mj-lt"/>
              </a:rPr>
              <a:t>Εργασία στο υποχρεωτικό μάθημα του ΣΤ’ εξαμήνου &lt;&lt;Ψηφιακές Βιβλιοθήκες&gt;&gt;</a:t>
            </a:r>
          </a:p>
          <a:p>
            <a:pPr marL="548640" indent="-411480" eaLnBrk="1" fontAlgn="auto" hangingPunct="1">
              <a:spcAft>
                <a:spcPts val="0"/>
              </a:spcAft>
              <a:buClr>
                <a:schemeClr val="tx1">
                  <a:shade val="95000"/>
                </a:schemeClr>
              </a:buClr>
              <a:buFont typeface="Wingdings" pitchFamily="2" charset="2"/>
              <a:buNone/>
              <a:defRPr/>
            </a:pPr>
            <a:r>
              <a:rPr lang="el-GR" sz="2400" i="1" dirty="0" smtClean="0">
                <a:latin typeface="+mj-lt"/>
              </a:rPr>
              <a:t>        </a:t>
            </a:r>
          </a:p>
          <a:p>
            <a:pPr marL="548640" indent="-411480" eaLnBrk="1" fontAlgn="auto" hangingPunct="1">
              <a:spcAft>
                <a:spcPts val="0"/>
              </a:spcAft>
              <a:buClr>
                <a:schemeClr val="tx1">
                  <a:shade val="95000"/>
                </a:schemeClr>
              </a:buClr>
              <a:buFont typeface="Wingdings" pitchFamily="2" charset="2"/>
              <a:buNone/>
              <a:defRPr/>
            </a:pPr>
            <a:r>
              <a:rPr lang="el-GR" sz="2400" i="1" dirty="0" smtClean="0">
                <a:latin typeface="+mj-lt"/>
              </a:rPr>
              <a:t>Θέμα: </a:t>
            </a:r>
            <a:r>
              <a:rPr lang="en-US" sz="2400" i="1" dirty="0" smtClean="0">
                <a:latin typeface="+mj-lt"/>
              </a:rPr>
              <a:t>Indiana-IU ,Digital Library Program (DLP)</a:t>
            </a:r>
          </a:p>
          <a:p>
            <a:pPr marL="548640" indent="-411480" eaLnBrk="1" fontAlgn="auto" hangingPunct="1">
              <a:spcAft>
                <a:spcPts val="0"/>
              </a:spcAft>
              <a:buClr>
                <a:schemeClr val="tx1">
                  <a:shade val="95000"/>
                </a:schemeClr>
              </a:buClr>
              <a:buFont typeface="Wingdings" pitchFamily="2" charset="2"/>
              <a:buNone/>
              <a:defRPr/>
            </a:pPr>
            <a:r>
              <a:rPr lang="el-GR" sz="2400" i="1" dirty="0" smtClean="0">
                <a:latin typeface="+mj-lt"/>
              </a:rPr>
              <a:t>                    </a:t>
            </a:r>
          </a:p>
          <a:p>
            <a:pPr marL="548640" indent="-411480" eaLnBrk="1" fontAlgn="auto" hangingPunct="1">
              <a:spcAft>
                <a:spcPts val="0"/>
              </a:spcAft>
              <a:buClr>
                <a:schemeClr val="tx1">
                  <a:shade val="95000"/>
                </a:schemeClr>
              </a:buClr>
              <a:buFont typeface="Wingdings 2"/>
              <a:buChar char=""/>
              <a:defRPr/>
            </a:pPr>
            <a:endParaRPr lang="el-GR" sz="2400" i="1" dirty="0" smtClean="0">
              <a:latin typeface="+mj-lt"/>
            </a:endParaRPr>
          </a:p>
          <a:p>
            <a:pPr marL="548640" indent="-411480" eaLnBrk="1" fontAlgn="auto" hangingPunct="1">
              <a:spcAft>
                <a:spcPts val="0"/>
              </a:spcAft>
              <a:buClr>
                <a:schemeClr val="tx1">
                  <a:shade val="95000"/>
                </a:schemeClr>
              </a:buClr>
              <a:buFont typeface="Wingdings" pitchFamily="2" charset="2"/>
              <a:buNone/>
              <a:defRPr/>
            </a:pPr>
            <a:r>
              <a:rPr lang="el-GR" sz="2400" i="1" dirty="0" smtClean="0">
                <a:latin typeface="+mj-lt"/>
              </a:rPr>
              <a:t> Επιβλέπων καθηγητής:</a:t>
            </a:r>
            <a:r>
              <a:rPr lang="en-US" sz="2400" i="1" dirty="0" smtClean="0">
                <a:latin typeface="+mj-lt"/>
              </a:rPr>
              <a:t> </a:t>
            </a:r>
            <a:r>
              <a:rPr lang="el-GR" sz="2400" i="1" dirty="0" smtClean="0">
                <a:latin typeface="+mj-lt"/>
              </a:rPr>
              <a:t>κ. Σαράντος </a:t>
            </a:r>
            <a:r>
              <a:rPr lang="el-GR" sz="2400" i="1" dirty="0" err="1" smtClean="0">
                <a:latin typeface="+mj-lt"/>
              </a:rPr>
              <a:t>Καπιδάκης</a:t>
            </a:r>
            <a:endParaRPr lang="el-GR" sz="2400" i="1" dirty="0" smtClean="0">
              <a:latin typeface="+mj-lt"/>
            </a:endParaRPr>
          </a:p>
          <a:p>
            <a:pPr marL="548640" indent="-411480" eaLnBrk="1" fontAlgn="auto" hangingPunct="1">
              <a:spcAft>
                <a:spcPts val="0"/>
              </a:spcAft>
              <a:buClr>
                <a:schemeClr val="tx1">
                  <a:shade val="95000"/>
                </a:schemeClr>
              </a:buClr>
              <a:buFont typeface="Wingdings" pitchFamily="2" charset="2"/>
              <a:buNone/>
              <a:defRPr/>
            </a:pPr>
            <a:endParaRPr lang="el-GR" sz="2400" i="1" dirty="0" smtClean="0">
              <a:latin typeface="+mj-lt"/>
            </a:endParaRPr>
          </a:p>
          <a:p>
            <a:pPr marL="548640" indent="-411480" eaLnBrk="1" fontAlgn="auto" hangingPunct="1">
              <a:spcAft>
                <a:spcPts val="0"/>
              </a:spcAft>
              <a:buClr>
                <a:schemeClr val="tx1">
                  <a:shade val="95000"/>
                </a:schemeClr>
              </a:buClr>
              <a:buFont typeface="Wingdings" pitchFamily="2" charset="2"/>
              <a:buNone/>
              <a:defRPr/>
            </a:pPr>
            <a:r>
              <a:rPr lang="el-GR" sz="2400" i="1" dirty="0" smtClean="0">
                <a:latin typeface="+mj-lt"/>
              </a:rPr>
              <a:t>                                              Χάμου Σταματία: Β2004043</a:t>
            </a:r>
          </a:p>
          <a:p>
            <a:pPr marL="548640" indent="-411480" eaLnBrk="1" fontAlgn="auto" hangingPunct="1">
              <a:spcAft>
                <a:spcPts val="0"/>
              </a:spcAft>
              <a:buClr>
                <a:schemeClr val="tx1">
                  <a:shade val="95000"/>
                </a:schemeClr>
              </a:buClr>
              <a:buFont typeface="Wingdings" pitchFamily="2" charset="2"/>
              <a:buNone/>
              <a:defRPr/>
            </a:pPr>
            <a:endParaRPr lang="en-US" sz="2400" dirty="0" smtClean="0">
              <a:latin typeface="Batang" pitchFamily="18" charset="-127"/>
            </a:endParaRPr>
          </a:p>
          <a:p>
            <a:pPr marL="548640" indent="-411480" eaLnBrk="1" fontAlgn="auto" hangingPunct="1">
              <a:spcAft>
                <a:spcPts val="0"/>
              </a:spcAft>
              <a:buClr>
                <a:schemeClr val="tx1">
                  <a:shade val="95000"/>
                </a:schemeClr>
              </a:buClr>
              <a:buFont typeface="Wingdings 2"/>
              <a:buNone/>
              <a:defRPr/>
            </a:pPr>
            <a:endParaRPr lang="el-G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571472" y="214290"/>
            <a:ext cx="7286676" cy="785818"/>
          </a:xfrm>
        </p:spPr>
        <p:txBody>
          <a:bodyPr>
            <a:noAutofit/>
          </a:bodyPr>
          <a:lstStyle/>
          <a:p>
            <a:pPr eaLnBrk="1" fontAlgn="auto" hangingPunct="1">
              <a:spcAft>
                <a:spcPts val="0"/>
              </a:spcAft>
              <a:defRPr/>
            </a:pPr>
            <a:r>
              <a:rPr lang="el-GR" sz="2800" i="1" dirty="0" smtClean="0"/>
              <a:t>Σύντομο ιστορικό του </a:t>
            </a:r>
            <a:r>
              <a:rPr lang="en-US" sz="2800" i="1" dirty="0" smtClean="0"/>
              <a:t>IU -Digital Library Program</a:t>
            </a:r>
            <a:endParaRPr lang="el-GR" sz="2800" i="1" dirty="0"/>
          </a:p>
        </p:txBody>
      </p:sp>
      <p:sp>
        <p:nvSpPr>
          <p:cNvPr id="16386" name="2 - Θέση περιεχομένου"/>
          <p:cNvSpPr>
            <a:spLocks noGrp="1"/>
          </p:cNvSpPr>
          <p:nvPr>
            <p:ph idx="1"/>
          </p:nvPr>
        </p:nvSpPr>
        <p:spPr>
          <a:xfrm>
            <a:off x="214313" y="2928938"/>
            <a:ext cx="8715375" cy="3929062"/>
          </a:xfrm>
        </p:spPr>
        <p:txBody>
          <a:bodyPr/>
          <a:lstStyle/>
          <a:p>
            <a:pPr eaLnBrk="1" hangingPunct="1">
              <a:lnSpc>
                <a:spcPct val="80000"/>
              </a:lnSpc>
              <a:buFont typeface="Wingdings 2" pitchFamily="18" charset="2"/>
              <a:buNone/>
            </a:pPr>
            <a:r>
              <a:rPr lang="en-US" sz="1900" smtClean="0">
                <a:latin typeface="Arial Narrow" pitchFamily="34" charset="0"/>
              </a:rPr>
              <a:t>  To IU Digital Library Program (DLP) </a:t>
            </a:r>
            <a:r>
              <a:rPr lang="el-GR" sz="1900" smtClean="0">
                <a:latin typeface="Arial Narrow" pitchFamily="34" charset="0"/>
              </a:rPr>
              <a:t>είναι αφιερωμένο στην παραγωγή, τη συντήρηση, τη παράδοση, και τη διατήρηση ενός ευρύ φάσματος υψηλής ποιότητας δικτυωμένων πόρων για ακαδημαϊκούς και φοιτητές στο </a:t>
            </a:r>
            <a:r>
              <a:rPr lang="en-US" sz="1900" smtClean="0">
                <a:latin typeface="Arial Narrow" pitchFamily="34" charset="0"/>
              </a:rPr>
              <a:t>Indiana </a:t>
            </a:r>
            <a:r>
              <a:rPr lang="el-GR" sz="1900" smtClean="0">
                <a:latin typeface="Arial Narrow" pitchFamily="34" charset="0"/>
              </a:rPr>
              <a:t>πανεπιστήμιο και αλλού.</a:t>
            </a:r>
          </a:p>
          <a:p>
            <a:pPr eaLnBrk="1" hangingPunct="1">
              <a:lnSpc>
                <a:spcPct val="80000"/>
              </a:lnSpc>
              <a:buFont typeface="Wingdings 2" pitchFamily="18" charset="2"/>
              <a:buNone/>
            </a:pPr>
            <a:endParaRPr lang="en-US" sz="1900" smtClean="0">
              <a:latin typeface="Arial Narrow" pitchFamily="34" charset="0"/>
            </a:endParaRPr>
          </a:p>
          <a:p>
            <a:pPr eaLnBrk="1" hangingPunct="1">
              <a:lnSpc>
                <a:spcPct val="80000"/>
              </a:lnSpc>
              <a:buFont typeface="Wingdings 2" pitchFamily="18" charset="2"/>
              <a:buNone/>
            </a:pPr>
            <a:r>
              <a:rPr lang="el-GR" sz="1900" smtClean="0">
                <a:latin typeface="Arial Narrow" pitchFamily="34" charset="0"/>
              </a:rPr>
              <a:t>   Το DLP είναι μια συλλογική προσπάθεια του </a:t>
            </a:r>
            <a:r>
              <a:rPr lang="en-US" sz="1900" smtClean="0">
                <a:latin typeface="Arial Narrow" pitchFamily="34" charset="0"/>
              </a:rPr>
              <a:t>Indiana </a:t>
            </a:r>
            <a:r>
              <a:rPr lang="el-GR" sz="1900" smtClean="0">
                <a:latin typeface="Arial Narrow" pitchFamily="34" charset="0"/>
              </a:rPr>
              <a:t>Πανεπιστημίου βιβλιοθηκών, του Πανεπιστημίου Υπηρεσιών Πληροφορικής καθώς και της ερευνητικής σχολής αυτού, με την ηγεσία  της Σχολής της Βιβλιοθήκης και της Πληροφορικής , όπως</a:t>
            </a:r>
          </a:p>
          <a:p>
            <a:pPr eaLnBrk="1" hangingPunct="1">
              <a:lnSpc>
                <a:spcPct val="80000"/>
              </a:lnSpc>
              <a:buFont typeface="Wingdings 2" pitchFamily="18" charset="2"/>
              <a:buNone/>
            </a:pPr>
            <a:r>
              <a:rPr lang="el-GR" sz="1900" smtClean="0">
                <a:latin typeface="Arial Narrow" pitchFamily="34" charset="0"/>
              </a:rPr>
              <a:t>       και του τμήματος Πληροφορικής. </a:t>
            </a:r>
          </a:p>
          <a:p>
            <a:pPr eaLnBrk="1" hangingPunct="1">
              <a:lnSpc>
                <a:spcPct val="80000"/>
              </a:lnSpc>
              <a:buFont typeface="Wingdings 2" pitchFamily="18" charset="2"/>
              <a:buNone/>
            </a:pPr>
            <a:endParaRPr lang="el-GR" sz="1900" smtClean="0">
              <a:latin typeface="Arial Narrow" pitchFamily="34" charset="0"/>
            </a:endParaRPr>
          </a:p>
          <a:p>
            <a:pPr eaLnBrk="1" hangingPunct="1">
              <a:lnSpc>
                <a:spcPct val="80000"/>
              </a:lnSpc>
              <a:buFont typeface="Wingdings 2" pitchFamily="18" charset="2"/>
              <a:buNone/>
            </a:pPr>
            <a:r>
              <a:rPr lang="el-GR" sz="1900" smtClean="0">
                <a:latin typeface="Arial Narrow" pitchFamily="34" charset="0"/>
              </a:rPr>
              <a:t>   Αυτή η συνεργασία επωφελείται μέσα από τις θεσμικές δυνατότητες του </a:t>
            </a:r>
            <a:r>
              <a:rPr lang="en-US" sz="1900" smtClean="0">
                <a:latin typeface="Arial Narrow" pitchFamily="34" charset="0"/>
              </a:rPr>
              <a:t>Indiana</a:t>
            </a:r>
            <a:r>
              <a:rPr lang="el-GR" sz="1900" smtClean="0">
                <a:latin typeface="Arial Narrow" pitchFamily="34" charset="0"/>
              </a:rPr>
              <a:t> πανεπιστημίου, να εστιάσει τους πόρους πανεπιστήμιο για τις υπηρεσίες  της ψηφιακής βιβλιοθήκης,  καθώς και τα έργα που υποστηρίζουν τη διδασκαλία και την έρευνα της σχολής IU, την υποστήριξη της μάθησης και της έρευνας των φοιτητών, και τη προώθηση της έρευνας σχετικά με την ψηφιακή βιβλιοθήκη</a:t>
            </a:r>
            <a:r>
              <a:rPr lang="el-GR" sz="1900" smtClean="0"/>
              <a:t>.</a:t>
            </a:r>
          </a:p>
        </p:txBody>
      </p:sp>
      <p:pic>
        <p:nvPicPr>
          <p:cNvPr id="16387" name="3 - Εικόνα" descr="iufindingaid.jpg"/>
          <p:cNvPicPr>
            <a:picLocks noChangeAspect="1"/>
          </p:cNvPicPr>
          <p:nvPr/>
        </p:nvPicPr>
        <p:blipFill>
          <a:blip r:embed="rId2"/>
          <a:srcRect/>
          <a:stretch>
            <a:fillRect/>
          </a:stretch>
        </p:blipFill>
        <p:spPr bwMode="auto">
          <a:xfrm>
            <a:off x="0" y="1000125"/>
            <a:ext cx="9144000" cy="1928813"/>
          </a:xfrm>
          <a:prstGeom prst="rect">
            <a:avLst/>
          </a:prstGeom>
          <a:noFill/>
          <a:ln w="9525">
            <a:noFill/>
            <a:miter lim="800000"/>
            <a:headEnd/>
            <a:tailEnd/>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 Τίτλος"/>
          <p:cNvSpPr>
            <a:spLocks noGrp="1"/>
          </p:cNvSpPr>
          <p:nvPr>
            <p:ph type="title"/>
          </p:nvPr>
        </p:nvSpPr>
        <p:spPr>
          <a:xfrm>
            <a:off x="285720" y="2357430"/>
            <a:ext cx="6858048" cy="500066"/>
          </a:xfrm>
        </p:spPr>
        <p:txBody>
          <a:bodyPr>
            <a:normAutofit fontScale="90000"/>
          </a:bodyPr>
          <a:lstStyle/>
          <a:p>
            <a:pPr eaLnBrk="1" fontAlgn="auto" hangingPunct="1">
              <a:spcAft>
                <a:spcPts val="0"/>
              </a:spcAft>
              <a:defRPr/>
            </a:pPr>
            <a:r>
              <a:rPr lang="en-US" sz="2200" b="0" i="1" dirty="0" smtClean="0"/>
              <a:t>        </a:t>
            </a:r>
            <a:br>
              <a:rPr lang="en-US" sz="2200" b="0" i="1" dirty="0" smtClean="0"/>
            </a:br>
            <a:r>
              <a:rPr lang="en-US" sz="2200" b="0" i="1" dirty="0" smtClean="0"/>
              <a:t/>
            </a:r>
            <a:br>
              <a:rPr lang="en-US" sz="2200" b="0" i="1" dirty="0" smtClean="0"/>
            </a:br>
            <a:r>
              <a:rPr lang="en-US" sz="2200" b="0" i="1" dirty="0"/>
              <a:t/>
            </a:r>
            <a:br>
              <a:rPr lang="en-US" sz="2200" b="0" i="1" dirty="0"/>
            </a:br>
            <a:r>
              <a:rPr lang="en-US" sz="2200" b="0" i="1" dirty="0" smtClean="0"/>
              <a:t/>
            </a:r>
            <a:br>
              <a:rPr lang="en-US" sz="2200" b="0" i="1" dirty="0" smtClean="0"/>
            </a:br>
            <a:r>
              <a:rPr lang="en-US" sz="2200" b="0" i="1" dirty="0"/>
              <a:t/>
            </a:r>
            <a:br>
              <a:rPr lang="en-US" sz="2200" b="0" i="1" dirty="0"/>
            </a:br>
            <a:r>
              <a:rPr lang="en-US" sz="2200" b="0" i="1" dirty="0" smtClean="0"/>
              <a:t/>
            </a:r>
            <a:br>
              <a:rPr lang="en-US" sz="2200" b="0" i="1" dirty="0" smtClean="0"/>
            </a:br>
            <a:r>
              <a:rPr lang="en-US" sz="2200" b="0" i="1" dirty="0"/>
              <a:t/>
            </a:r>
            <a:br>
              <a:rPr lang="en-US" sz="2200" b="0" i="1" dirty="0"/>
            </a:br>
            <a:r>
              <a:rPr lang="en-US" sz="2200" b="0" i="1" dirty="0" smtClean="0"/>
              <a:t/>
            </a:r>
            <a:br>
              <a:rPr lang="en-US" sz="2200" b="0" i="1" dirty="0" smtClean="0"/>
            </a:br>
            <a:r>
              <a:rPr lang="en-US" sz="2200" b="0" i="1" dirty="0" smtClean="0"/>
              <a:t/>
            </a:r>
            <a:br>
              <a:rPr lang="en-US" sz="2200" b="0" i="1" dirty="0" smtClean="0"/>
            </a:br>
            <a:r>
              <a:rPr lang="en-US" sz="2200" b="0" i="1" dirty="0" smtClean="0"/>
              <a:t>     </a:t>
            </a:r>
            <a:r>
              <a:rPr lang="el-GR" sz="2200" b="0" i="1" dirty="0" smtClean="0"/>
              <a:t>Επισκόπηση της Ψηφιακής Βιβλιοθήκης Πρόγραμμα – </a:t>
            </a:r>
            <a:r>
              <a:rPr lang="en-US" sz="2200" b="0" i="1" dirty="0" smtClean="0"/>
              <a:t> DLP</a:t>
            </a:r>
            <a:endParaRPr lang="el-GR" sz="2200" b="0" i="1" dirty="0"/>
          </a:p>
        </p:txBody>
      </p:sp>
      <p:pic>
        <p:nvPicPr>
          <p:cNvPr id="7" name="6 - Θέση εικόνας" descr="WMI.jpg"/>
          <p:cNvPicPr>
            <a:picLocks noGrp="1" noChangeAspect="1"/>
          </p:cNvPicPr>
          <p:nvPr>
            <p:ph type="pic" idx="1"/>
          </p:nvPr>
        </p:nvPicPr>
        <p:blipFill>
          <a:blip r:embed="rId2"/>
          <a:srcRect t="3076" b="3076"/>
          <a:stretch>
            <a:fillRect/>
          </a:stretch>
        </p:blipFill>
        <p:spPr>
          <a:xfrm>
            <a:off x="0" y="-285776"/>
            <a:ext cx="9144000" cy="2428892"/>
          </a:xfrm>
        </p:spPr>
      </p:pic>
      <p:sp>
        <p:nvSpPr>
          <p:cNvPr id="17411" name="5 - Θέση κειμένου"/>
          <p:cNvSpPr>
            <a:spLocks noGrp="1"/>
          </p:cNvSpPr>
          <p:nvPr>
            <p:ph type="body" sz="half" idx="2"/>
          </p:nvPr>
        </p:nvSpPr>
        <p:spPr>
          <a:xfrm>
            <a:off x="0" y="2857500"/>
            <a:ext cx="9144000" cy="4000500"/>
          </a:xfrm>
        </p:spPr>
        <p:txBody>
          <a:bodyPr/>
          <a:lstStyle/>
          <a:p>
            <a:pPr eaLnBrk="1" hangingPunct="1"/>
            <a:endParaRPr lang="en-US" smtClean="0"/>
          </a:p>
          <a:p>
            <a:pPr eaLnBrk="1" hangingPunct="1"/>
            <a:r>
              <a:rPr lang="en-US" smtClean="0">
                <a:latin typeface="Arial Narrow" pitchFamily="34" charset="0"/>
              </a:rPr>
              <a:t>    </a:t>
            </a:r>
            <a:r>
              <a:rPr lang="el-GR" smtClean="0">
                <a:latin typeface="Arial Narrow" pitchFamily="34" charset="0"/>
              </a:rPr>
              <a:t> </a:t>
            </a:r>
            <a:r>
              <a:rPr lang="el-GR" sz="2000" smtClean="0">
                <a:latin typeface="Arial Narrow" pitchFamily="34" charset="0"/>
              </a:rPr>
              <a:t>Το πρόγραμμα υποστηρίζει τις προσπάθειες για την παροχή ανοικτής πρόσβασης σε </a:t>
            </a:r>
            <a:r>
              <a:rPr lang="en-US" sz="2000" smtClean="0">
                <a:latin typeface="Arial Narrow" pitchFamily="34" charset="0"/>
              </a:rPr>
              <a:t>    </a:t>
            </a:r>
            <a:r>
              <a:rPr lang="el-GR" sz="2000" smtClean="0">
                <a:latin typeface="Arial Narrow" pitchFamily="34" charset="0"/>
              </a:rPr>
              <a:t>ηλεκτρονικές πηγές πληροφόρησης σε ολόκληρη την κοινότητα του </a:t>
            </a:r>
            <a:r>
              <a:rPr lang="en-US" sz="2000" smtClean="0">
                <a:latin typeface="Arial Narrow" pitchFamily="34" charset="0"/>
              </a:rPr>
              <a:t>Indiana university </a:t>
            </a:r>
            <a:r>
              <a:rPr lang="el-GR" sz="2000" smtClean="0">
                <a:latin typeface="Arial Narrow" pitchFamily="34" charset="0"/>
              </a:rPr>
              <a:t>και πέρα</a:t>
            </a:r>
            <a:r>
              <a:rPr lang="el-GR" smtClean="0">
                <a:latin typeface="Arial Narrow" pitchFamily="34" charset="0"/>
              </a:rPr>
              <a:t>.</a:t>
            </a:r>
            <a:endParaRPr lang="en-US" smtClean="0">
              <a:latin typeface="Arial Narrow" pitchFamily="34" charset="0"/>
            </a:endParaRPr>
          </a:p>
          <a:p>
            <a:pPr eaLnBrk="1" hangingPunct="1"/>
            <a:r>
              <a:rPr lang="el-GR" sz="2000" smtClean="0">
                <a:latin typeface="Arial Narrow" pitchFamily="34" charset="0"/>
              </a:rPr>
              <a:t>Η DLP δεσμεύεται για την:</a:t>
            </a:r>
          </a:p>
          <a:p>
            <a:pPr eaLnBrk="1" hangingPunct="1"/>
            <a:r>
              <a:rPr lang="el-GR" sz="2000" smtClean="0">
                <a:latin typeface="Arial Narrow" pitchFamily="34" charset="0"/>
              </a:rPr>
              <a:t>           Δημιουργία ανοικτής πρόσβασης ψηφιακών πόρων για την έρευνα και την εκπαίδευση.</a:t>
            </a:r>
          </a:p>
          <a:p>
            <a:pPr eaLnBrk="1" hangingPunct="1"/>
            <a:r>
              <a:rPr lang="el-GR" sz="2000" smtClean="0">
                <a:latin typeface="Arial Narrow" pitchFamily="34" charset="0"/>
              </a:rPr>
              <a:t>Πρόοδο των μεμονωμένων ή τμήμα- δρομολογημένων ψηφιακών προγραμμάτων.</a:t>
            </a:r>
          </a:p>
          <a:p>
            <a:pPr eaLnBrk="1" hangingPunct="1"/>
            <a:r>
              <a:rPr lang="el-GR" sz="2000" smtClean="0">
                <a:latin typeface="Arial Narrow" pitchFamily="34" charset="0"/>
              </a:rPr>
              <a:t>          Παροχή υπηρεσιών για την ψηφιακή ανάπτυξη βιβλιοθηκών στο κοινοτικό πανεπιστημιακό πλαίσιο του </a:t>
            </a:r>
            <a:r>
              <a:rPr lang="en-US" sz="2000" smtClean="0">
                <a:latin typeface="Arial Narrow" pitchFamily="34" charset="0"/>
              </a:rPr>
              <a:t>Indiana, </a:t>
            </a:r>
            <a:r>
              <a:rPr lang="el-GR" sz="2000" smtClean="0">
                <a:latin typeface="Arial Narrow" pitchFamily="34" charset="0"/>
              </a:rPr>
              <a:t>και στο συνεταιρισμό ιδρυμάτων με το πανεπιστήμιο της </a:t>
            </a:r>
            <a:r>
              <a:rPr lang="en-US" sz="2000" smtClean="0">
                <a:latin typeface="Arial Narrow" pitchFamily="34" charset="0"/>
              </a:rPr>
              <a:t>Indiana </a:t>
            </a:r>
          </a:p>
          <a:p>
            <a:pPr eaLnBrk="1" hangingPunct="1"/>
            <a:r>
              <a:rPr lang="el-GR" sz="2000" smtClean="0">
                <a:latin typeface="Arial Narrow" pitchFamily="34" charset="0"/>
              </a:rPr>
              <a:t>πάνω στον ψηφιακό προγραμματισμό.</a:t>
            </a:r>
          </a:p>
          <a:p>
            <a:pPr eaLnBrk="1" hangingPunct="1"/>
            <a:r>
              <a:rPr lang="el-GR" sz="2000" smtClean="0">
                <a:latin typeface="Arial Narrow" pitchFamily="34" charset="0"/>
              </a:rPr>
              <a:t>Ανάπτυξη και συντήρηση της ψηφιακής υποδομής των βιβλιοθηκών</a:t>
            </a:r>
            <a:r>
              <a:rPr lang="en-US" sz="2000" smtClean="0">
                <a:latin typeface="Arial Narrow" pitchFamily="34" charset="0"/>
              </a:rPr>
              <a:t>, hardware-software </a:t>
            </a:r>
            <a:r>
              <a:rPr lang="el-GR" sz="2000" smtClean="0">
                <a:latin typeface="Arial Narrow" pitchFamily="34" charset="0"/>
              </a:rPr>
              <a:t>και</a:t>
            </a:r>
          </a:p>
          <a:p>
            <a:pPr eaLnBrk="1" hangingPunct="1"/>
            <a:r>
              <a:rPr lang="el-GR" sz="2000" smtClean="0">
                <a:latin typeface="Arial Narrow" pitchFamily="34" charset="0"/>
              </a:rPr>
              <a:t>εξειδίκευση του προσωπικού της.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 Τίτλος"/>
          <p:cNvSpPr>
            <a:spLocks noGrp="1"/>
          </p:cNvSpPr>
          <p:nvPr>
            <p:ph type="title"/>
          </p:nvPr>
        </p:nvSpPr>
        <p:spPr>
          <a:xfrm>
            <a:off x="185738" y="266700"/>
            <a:ext cx="8229600" cy="1143000"/>
          </a:xfrm>
        </p:spPr>
        <p:txBody>
          <a:bodyPr/>
          <a:lstStyle/>
          <a:p>
            <a:pPr eaLnBrk="1" fontAlgn="auto" hangingPunct="1">
              <a:spcAft>
                <a:spcPts val="0"/>
              </a:spcAft>
              <a:defRPr/>
            </a:pPr>
            <a:r>
              <a:rPr lang="en-US" sz="2800" i="1" dirty="0" smtClean="0"/>
              <a:t>Indiana</a:t>
            </a:r>
            <a:r>
              <a:rPr lang="en-US" sz="2400" i="1" dirty="0" smtClean="0"/>
              <a:t> digital library program  </a:t>
            </a:r>
            <a:endParaRPr lang="el-GR" sz="2400" i="1" dirty="0"/>
          </a:p>
        </p:txBody>
      </p:sp>
      <p:sp>
        <p:nvSpPr>
          <p:cNvPr id="18434" name="6 - Θέση περιεχομένου"/>
          <p:cNvSpPr>
            <a:spLocks noGrp="1"/>
          </p:cNvSpPr>
          <p:nvPr>
            <p:ph idx="1"/>
          </p:nvPr>
        </p:nvSpPr>
        <p:spPr>
          <a:xfrm>
            <a:off x="457200" y="1412875"/>
            <a:ext cx="8229600" cy="4895850"/>
          </a:xfrm>
        </p:spPr>
        <p:txBody>
          <a:bodyPr/>
          <a:lstStyle/>
          <a:p>
            <a:pPr eaLnBrk="1" hangingPunct="1">
              <a:buFont typeface="Wingdings 2" pitchFamily="18" charset="2"/>
              <a:buNone/>
            </a:pPr>
            <a:r>
              <a:rPr lang="el-GR" smtClean="0"/>
              <a:t>                     </a:t>
            </a:r>
            <a:endParaRPr lang="en-US" smtClean="0"/>
          </a:p>
          <a:p>
            <a:pPr eaLnBrk="1" hangingPunct="1"/>
            <a:r>
              <a:rPr lang="el-GR" sz="2400" smtClean="0">
                <a:latin typeface="Arial Narrow" pitchFamily="34" charset="0"/>
              </a:rPr>
              <a:t>Ψηφιακές  συλλογές  &amp; </a:t>
            </a:r>
            <a:r>
              <a:rPr lang="en-US" sz="2400" smtClean="0">
                <a:latin typeface="Arial Narrow" pitchFamily="34" charset="0"/>
              </a:rPr>
              <a:t>resources</a:t>
            </a:r>
          </a:p>
          <a:p>
            <a:pPr eaLnBrk="1" hangingPunct="1"/>
            <a:r>
              <a:rPr lang="el-GR" sz="2400" smtClean="0">
                <a:latin typeface="Arial Narrow" pitchFamily="34" charset="0"/>
              </a:rPr>
              <a:t>Έρευνα  &amp; Ανάπτυξη</a:t>
            </a:r>
          </a:p>
          <a:p>
            <a:pPr eaLnBrk="1" hangingPunct="1"/>
            <a:r>
              <a:rPr lang="el-GR" sz="2400" smtClean="0">
                <a:latin typeface="Arial Narrow" pitchFamily="34" charset="0"/>
              </a:rPr>
              <a:t>Υπηρεσίες</a:t>
            </a:r>
            <a:endParaRPr lang="en-US" sz="2400" smtClean="0">
              <a:latin typeface="Arial Narrow" pitchFamily="34" charset="0"/>
            </a:endParaRPr>
          </a:p>
          <a:p>
            <a:pPr eaLnBrk="1" hangingPunct="1"/>
            <a:r>
              <a:rPr lang="el-GR" sz="2400" smtClean="0">
                <a:latin typeface="Arial Narrow" pitchFamily="34" charset="0"/>
              </a:rPr>
              <a:t>Εκπαίδευση </a:t>
            </a:r>
            <a:r>
              <a:rPr lang="en-US" sz="2400" smtClean="0">
                <a:latin typeface="Arial Narrow" pitchFamily="34" charset="0"/>
              </a:rPr>
              <a:t>&amp;  </a:t>
            </a:r>
            <a:r>
              <a:rPr lang="el-GR" sz="2400" smtClean="0">
                <a:latin typeface="Arial Narrow" pitchFamily="34" charset="0"/>
              </a:rPr>
              <a:t>Απασχόληση</a:t>
            </a:r>
          </a:p>
          <a:p>
            <a:pPr eaLnBrk="1" hangingPunct="1"/>
            <a:r>
              <a:rPr lang="el-GR" sz="2400" smtClean="0">
                <a:latin typeface="Arial Narrow" pitchFamily="34" charset="0"/>
              </a:rPr>
              <a:t>Επισκόπηση  Υπηρεσιών</a:t>
            </a:r>
          </a:p>
          <a:p>
            <a:pPr eaLnBrk="1" hangingPunct="1"/>
            <a:r>
              <a:rPr lang="el-GR" sz="2400" smtClean="0">
                <a:latin typeface="Arial Narrow" pitchFamily="34" charset="0"/>
              </a:rPr>
              <a:t>Συνεργατικά Μέλη</a:t>
            </a:r>
          </a:p>
          <a:p>
            <a:pPr eaLnBrk="1" hangingPunct="1"/>
            <a:r>
              <a:rPr lang="el-GR" sz="2400" smtClean="0">
                <a:latin typeface="Arial Narrow" pitchFamily="34" charset="0"/>
              </a:rPr>
              <a:t>Χρήσιμοι  Σύνδεσμοι</a:t>
            </a:r>
          </a:p>
          <a:p>
            <a:pPr eaLnBrk="1" hangingPunct="1">
              <a:buFont typeface="Wingdings 2" pitchFamily="18" charset="2"/>
              <a:buNone/>
            </a:pPr>
            <a:endParaRPr lang="el-GR" sz="2400" smtClean="0">
              <a:latin typeface="Arial" charset="0"/>
            </a:endParaRPr>
          </a:p>
          <a:p>
            <a:pPr eaLnBrk="1" hangingPunct="1"/>
            <a:endParaRPr lang="el-GR" sz="2400" smtClean="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6799" y="241604"/>
            <a:ext cx="7709702" cy="662076"/>
          </a:xfrm>
        </p:spPr>
        <p:txBody>
          <a:bodyPr/>
          <a:lstStyle/>
          <a:p>
            <a:pPr eaLnBrk="1" fontAlgn="auto" hangingPunct="1">
              <a:spcAft>
                <a:spcPts val="0"/>
              </a:spcAft>
              <a:defRPr/>
            </a:pPr>
            <a:r>
              <a:rPr lang="el-GR" sz="2800" b="0" i="1" u="sng" dirty="0" smtClean="0"/>
              <a:t>Ψηφιακές  συλλογές  &amp;  </a:t>
            </a:r>
            <a:r>
              <a:rPr lang="en-US" sz="2800" b="0" i="1" u="sng" dirty="0" smtClean="0"/>
              <a:t>resources</a:t>
            </a:r>
            <a:br>
              <a:rPr lang="en-US" sz="2800" b="0" i="1" u="sng" dirty="0" smtClean="0"/>
            </a:br>
            <a:endParaRPr lang="el-GR" sz="2800" b="0" i="1" u="sng" dirty="0"/>
          </a:p>
        </p:txBody>
      </p:sp>
      <p:sp>
        <p:nvSpPr>
          <p:cNvPr id="19458" name="2 - Θέση περιεχομένου"/>
          <p:cNvSpPr>
            <a:spLocks noGrp="1"/>
          </p:cNvSpPr>
          <p:nvPr>
            <p:ph idx="1"/>
          </p:nvPr>
        </p:nvSpPr>
        <p:spPr>
          <a:xfrm>
            <a:off x="142875" y="765175"/>
            <a:ext cx="8786813" cy="5543550"/>
          </a:xfrm>
        </p:spPr>
        <p:txBody>
          <a:bodyPr/>
          <a:lstStyle/>
          <a:p>
            <a:pPr eaLnBrk="1" hangingPunct="1">
              <a:lnSpc>
                <a:spcPct val="80000"/>
              </a:lnSpc>
            </a:pPr>
            <a:endParaRPr lang="en-US" sz="1500" smtClean="0">
              <a:latin typeface="Arial Narrow" pitchFamily="34" charset="0"/>
            </a:endParaRPr>
          </a:p>
          <a:p>
            <a:pPr eaLnBrk="1" hangingPunct="1">
              <a:lnSpc>
                <a:spcPct val="80000"/>
              </a:lnSpc>
            </a:pPr>
            <a:r>
              <a:rPr lang="el-GR" sz="2000" b="1" smtClean="0"/>
              <a:t>Archives of Institutional Memory at IU (AIM @ IU)   </a:t>
            </a:r>
            <a:r>
              <a:rPr lang="en-US" sz="2000" b="1" smtClean="0">
                <a:latin typeface="Times New Roman" pitchFamily="18" charset="0"/>
              </a:rPr>
              <a:t>T</a:t>
            </a:r>
          </a:p>
          <a:p>
            <a:pPr eaLnBrk="1" hangingPunct="1">
              <a:lnSpc>
                <a:spcPct val="80000"/>
              </a:lnSpc>
              <a:buFont typeface="Wingdings 2" pitchFamily="18" charset="2"/>
              <a:buNone/>
            </a:pPr>
            <a:endParaRPr lang="en-US" sz="2000" b="1" smtClean="0">
              <a:latin typeface="Times New Roman" pitchFamily="18" charset="0"/>
            </a:endParaRPr>
          </a:p>
          <a:p>
            <a:pPr eaLnBrk="1" hangingPunct="1">
              <a:lnSpc>
                <a:spcPct val="80000"/>
              </a:lnSpc>
            </a:pPr>
            <a:r>
              <a:rPr lang="en-US" sz="2000" b="1" smtClean="0">
                <a:latin typeface="Times New Roman" pitchFamily="18" charset="0"/>
              </a:rPr>
              <a:t>Bloomington Faculty Council Minutes    T</a:t>
            </a:r>
          </a:p>
          <a:p>
            <a:pPr eaLnBrk="1" hangingPunct="1">
              <a:lnSpc>
                <a:spcPct val="80000"/>
              </a:lnSpc>
              <a:buFont typeface="Wingdings 2" pitchFamily="18" charset="2"/>
              <a:buNone/>
            </a:pPr>
            <a:r>
              <a:rPr lang="en-US" sz="2000" b="1" smtClean="0">
                <a:latin typeface="Times New Roman" pitchFamily="18" charset="0"/>
              </a:rPr>
              <a:t>                                                                                                                                        </a:t>
            </a:r>
          </a:p>
          <a:p>
            <a:pPr eaLnBrk="1" hangingPunct="1">
              <a:lnSpc>
                <a:spcPct val="80000"/>
              </a:lnSpc>
            </a:pPr>
            <a:r>
              <a:rPr lang="en-US" sz="2000" b="1" smtClean="0">
                <a:latin typeface="Times New Roman" pitchFamily="18" charset="0"/>
              </a:rPr>
              <a:t>Central American and Mexican Video Archives (CAMVA)     VC</a:t>
            </a:r>
          </a:p>
          <a:p>
            <a:pPr eaLnBrk="1" hangingPunct="1">
              <a:lnSpc>
                <a:spcPct val="80000"/>
              </a:lnSpc>
            </a:pPr>
            <a:endParaRPr lang="en-US" sz="2000" b="1" smtClean="0">
              <a:latin typeface="Times New Roman" pitchFamily="18" charset="0"/>
            </a:endParaRPr>
          </a:p>
          <a:p>
            <a:pPr eaLnBrk="1" hangingPunct="1">
              <a:lnSpc>
                <a:spcPct val="80000"/>
              </a:lnSpc>
            </a:pPr>
            <a:r>
              <a:rPr lang="en-US" sz="2000" b="1" smtClean="0">
                <a:latin typeface="Times New Roman" pitchFamily="18" charset="0"/>
              </a:rPr>
              <a:t>The David S. Bradley Film Collection     V</a:t>
            </a:r>
          </a:p>
          <a:p>
            <a:pPr eaLnBrk="1" hangingPunct="1">
              <a:lnSpc>
                <a:spcPct val="80000"/>
              </a:lnSpc>
            </a:pPr>
            <a:endParaRPr lang="en-US" sz="2000" b="1" smtClean="0">
              <a:latin typeface="Times New Roman" pitchFamily="18" charset="0"/>
            </a:endParaRPr>
          </a:p>
          <a:p>
            <a:pPr eaLnBrk="1" hangingPunct="1">
              <a:lnSpc>
                <a:spcPct val="80000"/>
              </a:lnSpc>
            </a:pPr>
            <a:r>
              <a:rPr lang="en-US" sz="2000" b="1" smtClean="0">
                <a:latin typeface="Times New Roman" pitchFamily="18" charset="0"/>
              </a:rPr>
              <a:t>DIDO: Digital Images Delivered Online</a:t>
            </a:r>
            <a:r>
              <a:rPr lang="en-US" sz="2000" smtClean="0">
                <a:latin typeface="Times New Roman" pitchFamily="18" charset="0"/>
              </a:rPr>
              <a:t>     </a:t>
            </a:r>
            <a:r>
              <a:rPr lang="en-US" sz="2000" b="1" smtClean="0">
                <a:latin typeface="Times New Roman" pitchFamily="18" charset="0"/>
              </a:rPr>
              <a:t>IC</a:t>
            </a:r>
          </a:p>
          <a:p>
            <a:pPr eaLnBrk="1" hangingPunct="1">
              <a:lnSpc>
                <a:spcPct val="80000"/>
              </a:lnSpc>
            </a:pPr>
            <a:endParaRPr lang="en-US" sz="2000" b="1" smtClean="0">
              <a:latin typeface="Times New Roman" pitchFamily="18" charset="0"/>
            </a:endParaRPr>
          </a:p>
          <a:p>
            <a:pPr eaLnBrk="1" hangingPunct="1">
              <a:lnSpc>
                <a:spcPct val="80000"/>
              </a:lnSpc>
            </a:pPr>
            <a:r>
              <a:rPr lang="en-US" sz="2000" b="1" smtClean="0">
                <a:latin typeface="Times New Roman" pitchFamily="18" charset="0"/>
              </a:rPr>
              <a:t>Digital Library of the Commons    T</a:t>
            </a:r>
          </a:p>
          <a:p>
            <a:pPr eaLnBrk="1" hangingPunct="1">
              <a:lnSpc>
                <a:spcPct val="80000"/>
              </a:lnSpc>
              <a:buFont typeface="Wingdings 2" pitchFamily="18" charset="2"/>
              <a:buNone/>
            </a:pPr>
            <a:endParaRPr lang="en-US" sz="2000" b="1" smtClean="0">
              <a:latin typeface="Times New Roman" pitchFamily="18" charset="0"/>
            </a:endParaRPr>
          </a:p>
          <a:p>
            <a:pPr eaLnBrk="1" hangingPunct="1">
              <a:lnSpc>
                <a:spcPct val="80000"/>
              </a:lnSpc>
            </a:pPr>
            <a:r>
              <a:rPr lang="en-US" sz="2000" b="1" smtClean="0">
                <a:latin typeface="Times New Roman" pitchFamily="18" charset="0"/>
              </a:rPr>
              <a:t>Variations2 Digital Music Library  AC/T</a:t>
            </a:r>
          </a:p>
          <a:p>
            <a:pPr eaLnBrk="1" hangingPunct="1">
              <a:lnSpc>
                <a:spcPct val="80000"/>
              </a:lnSpc>
            </a:pPr>
            <a:endParaRPr lang="en-US" sz="2000" b="1" smtClean="0">
              <a:latin typeface="Times New Roman" pitchFamily="18" charset="0"/>
            </a:endParaRPr>
          </a:p>
          <a:p>
            <a:pPr eaLnBrk="1" hangingPunct="1">
              <a:lnSpc>
                <a:spcPct val="80000"/>
              </a:lnSpc>
            </a:pPr>
            <a:r>
              <a:rPr lang="en-US" sz="2000" b="1" smtClean="0">
                <a:latin typeface="Times New Roman" pitchFamily="18" charset="0"/>
              </a:rPr>
              <a:t>Indiana Magazine of History Online Index  T</a:t>
            </a:r>
            <a:endParaRPr lang="en-US" sz="2000" smtClean="0">
              <a:latin typeface="Times New Roman" pitchFamily="18" charset="0"/>
            </a:endParaRPr>
          </a:p>
          <a:p>
            <a:pPr eaLnBrk="1" hangingPunct="1">
              <a:lnSpc>
                <a:spcPct val="80000"/>
              </a:lnSpc>
              <a:buFont typeface="Wingdings 2" pitchFamily="18" charset="2"/>
              <a:buNone/>
            </a:pPr>
            <a:endParaRPr lang="en-US" sz="2000" smtClean="0">
              <a:latin typeface="Times New Roman" pitchFamily="18" charset="0"/>
            </a:endParaRPr>
          </a:p>
          <a:p>
            <a:pPr eaLnBrk="1" hangingPunct="1">
              <a:lnSpc>
                <a:spcPct val="80000"/>
              </a:lnSpc>
            </a:pPr>
            <a:r>
              <a:rPr lang="en-US" sz="2000" b="1" smtClean="0">
                <a:latin typeface="Times New Roman" pitchFamily="18" charset="0"/>
              </a:rPr>
              <a:t>IUScholarWorks  T</a:t>
            </a:r>
          </a:p>
          <a:p>
            <a:pPr eaLnBrk="1" hangingPunct="1">
              <a:lnSpc>
                <a:spcPct val="80000"/>
              </a:lnSpc>
            </a:pPr>
            <a:endParaRPr lang="en-US" sz="2000" b="1" smtClean="0">
              <a:latin typeface="Times New Roman" pitchFamily="18" charset="0"/>
            </a:endParaRPr>
          </a:p>
          <a:p>
            <a:pPr eaLnBrk="1" hangingPunct="1">
              <a:lnSpc>
                <a:spcPct val="80000"/>
              </a:lnSpc>
            </a:pPr>
            <a:r>
              <a:rPr lang="en-US" sz="2000" b="1" smtClean="0">
                <a:latin typeface="Times New Roman" pitchFamily="18" charset="0"/>
              </a:rPr>
              <a:t>Jane Johnson's Manuscript Nursery Library</a:t>
            </a:r>
            <a:r>
              <a:rPr lang="en-US" sz="2000" smtClean="0">
                <a:latin typeface="Times New Roman" pitchFamily="18" charset="0"/>
              </a:rPr>
              <a:t>   </a:t>
            </a:r>
            <a:r>
              <a:rPr lang="en-US" sz="2000" b="1" smtClean="0">
                <a:latin typeface="Times New Roman" pitchFamily="18" charset="0"/>
              </a:rPr>
              <a:t>IC/T</a:t>
            </a:r>
          </a:p>
          <a:p>
            <a:pPr eaLnBrk="1" hangingPunct="1">
              <a:lnSpc>
                <a:spcPct val="80000"/>
              </a:lnSpc>
              <a:buFont typeface="Wingdings 2" pitchFamily="18" charset="2"/>
              <a:buNone/>
            </a:pPr>
            <a:endParaRPr lang="en-US" sz="2000" smtClean="0">
              <a:latin typeface="Times New Roman" pitchFamily="18" charset="0"/>
            </a:endParaRPr>
          </a:p>
          <a:p>
            <a:pPr eaLnBrk="1" hangingPunct="1">
              <a:lnSpc>
                <a:spcPct val="80000"/>
              </a:lnSpc>
            </a:pPr>
            <a:endParaRPr lang="en-US" sz="2000" smtClean="0">
              <a:latin typeface="Times New Roman" pitchFamily="18" charset="0"/>
            </a:endParaRPr>
          </a:p>
          <a:p>
            <a:pPr eaLnBrk="1" hangingPunct="1">
              <a:lnSpc>
                <a:spcPct val="80000"/>
              </a:lnSpc>
            </a:pPr>
            <a:endParaRPr lang="en-US" sz="2000" b="1" smtClean="0">
              <a:latin typeface="Arial Narrow" pitchFamily="34" charset="0"/>
            </a:endParaRPr>
          </a:p>
          <a:p>
            <a:pPr eaLnBrk="1" hangingPunct="1">
              <a:lnSpc>
                <a:spcPct val="80000"/>
              </a:lnSpc>
              <a:buFont typeface="Wingdings 2" pitchFamily="18" charset="2"/>
              <a:buNone/>
            </a:pPr>
            <a:endParaRPr lang="en-US" sz="1800" b="1" smtClean="0">
              <a:latin typeface="Arial Narrow" pitchFamily="3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6633" y="274951"/>
            <a:ext cx="7494134" cy="1199367"/>
          </a:xfrm>
        </p:spPr>
        <p:txBody>
          <a:bodyPr/>
          <a:lstStyle/>
          <a:p>
            <a:pPr eaLnBrk="1" fontAlgn="auto" hangingPunct="1">
              <a:spcAft>
                <a:spcPts val="0"/>
              </a:spcAft>
              <a:defRPr/>
            </a:pPr>
            <a:r>
              <a:rPr lang="el-GR" sz="3200" i="1" dirty="0" smtClean="0"/>
              <a:t>Συντομογραφίες-Παραπομπές</a:t>
            </a:r>
            <a:endParaRPr lang="el-GR" sz="3200" i="1" dirty="0"/>
          </a:p>
        </p:txBody>
      </p:sp>
      <p:sp>
        <p:nvSpPr>
          <p:cNvPr id="20482" name="2 - Θέση περιεχομένου"/>
          <p:cNvSpPr>
            <a:spLocks noGrp="1"/>
          </p:cNvSpPr>
          <p:nvPr>
            <p:ph idx="1"/>
          </p:nvPr>
        </p:nvSpPr>
        <p:spPr>
          <a:xfrm>
            <a:off x="457200" y="981075"/>
            <a:ext cx="8229600" cy="4968875"/>
          </a:xfrm>
        </p:spPr>
        <p:txBody>
          <a:bodyPr/>
          <a:lstStyle/>
          <a:p>
            <a:pPr eaLnBrk="1" hangingPunct="1">
              <a:buFont typeface="Wingdings 2" pitchFamily="18" charset="2"/>
              <a:buNone/>
            </a:pPr>
            <a:r>
              <a:rPr lang="en-US" sz="2400" smtClean="0"/>
              <a:t>                                                                                                                                                     </a:t>
            </a:r>
            <a:r>
              <a:rPr lang="en-US" sz="2000" u="sng" smtClean="0">
                <a:latin typeface="Arial Unicode MS" pitchFamily="34" charset="-128"/>
              </a:rPr>
              <a:t> </a:t>
            </a:r>
            <a:endParaRPr lang="el-GR" sz="2000" u="sng" smtClean="0">
              <a:latin typeface="Arial Unicode MS" pitchFamily="34" charset="-128"/>
            </a:endParaRPr>
          </a:p>
          <a:p>
            <a:pPr eaLnBrk="1" hangingPunct="1">
              <a:buFont typeface="Wingdings 2" pitchFamily="18" charset="2"/>
              <a:buNone/>
            </a:pPr>
            <a:r>
              <a:rPr lang="en-US" sz="2000" u="sng" smtClean="0">
                <a:latin typeface="Arial Unicode MS" pitchFamily="34" charset="-128"/>
              </a:rPr>
              <a:t> </a:t>
            </a:r>
            <a:r>
              <a:rPr lang="en-US" sz="2000" smtClean="0">
                <a:latin typeface="Arial Unicode MS" pitchFamily="34" charset="-128"/>
              </a:rPr>
              <a:t> </a:t>
            </a:r>
          </a:p>
          <a:p>
            <a:pPr eaLnBrk="1" hangingPunct="1">
              <a:buFont typeface="Wingdings 2" pitchFamily="18" charset="2"/>
              <a:buNone/>
            </a:pPr>
            <a:endParaRPr lang="en-US" sz="2000" smtClean="0">
              <a:latin typeface="Arial Unicode MS" pitchFamily="34" charset="-128"/>
            </a:endParaRPr>
          </a:p>
          <a:p>
            <a:pPr eaLnBrk="1" hangingPunct="1">
              <a:buFont typeface="Wingdings 2" pitchFamily="18" charset="2"/>
              <a:buNone/>
            </a:pPr>
            <a:endParaRPr lang="en-US" sz="2000" smtClean="0">
              <a:latin typeface="Arial Unicode MS" pitchFamily="34" charset="-128"/>
            </a:endParaRPr>
          </a:p>
          <a:p>
            <a:pPr eaLnBrk="1" hangingPunct="1">
              <a:buFont typeface="Wingdings 2" pitchFamily="18" charset="2"/>
              <a:buNone/>
            </a:pPr>
            <a:r>
              <a:rPr lang="el-GR" sz="2000" smtClean="0">
                <a:latin typeface="Arial Unicode MS" pitchFamily="34" charset="-128"/>
              </a:rPr>
              <a:t>                      </a:t>
            </a:r>
            <a:r>
              <a:rPr lang="en-US" sz="2000" smtClean="0">
                <a:latin typeface="Arial Unicode MS" pitchFamily="34" charset="-128"/>
              </a:rPr>
              <a:t>   </a:t>
            </a:r>
            <a:r>
              <a:rPr lang="el-GR" sz="2400" smtClean="0">
                <a:latin typeface="Arial Narrow" pitchFamily="34" charset="0"/>
              </a:rPr>
              <a:t>Όπου </a:t>
            </a:r>
            <a:r>
              <a:rPr lang="en-US" sz="2400" smtClean="0">
                <a:latin typeface="Arial Narrow" pitchFamily="34" charset="0"/>
              </a:rPr>
              <a:t>TC , IC , AC ,VC  means</a:t>
            </a:r>
            <a:r>
              <a:rPr lang="el-GR" sz="2400" smtClean="0">
                <a:latin typeface="Arial Narrow" pitchFamily="34" charset="0"/>
              </a:rPr>
              <a:t>:</a:t>
            </a:r>
            <a:r>
              <a:rPr lang="en-US" sz="2400" smtClean="0">
                <a:latin typeface="Arial Narrow" pitchFamily="34" charset="0"/>
              </a:rPr>
              <a:t> </a:t>
            </a:r>
            <a:endParaRPr lang="el-GR" sz="2400" smtClean="0">
              <a:latin typeface="Arial Narrow" pitchFamily="34" charset="0"/>
            </a:endParaRPr>
          </a:p>
          <a:p>
            <a:pPr eaLnBrk="1" hangingPunct="1">
              <a:buFont typeface="Wingdings 2" pitchFamily="18" charset="2"/>
              <a:buNone/>
            </a:pPr>
            <a:r>
              <a:rPr lang="el-GR" sz="2400" smtClean="0">
                <a:latin typeface="Arial Narrow" pitchFamily="34" charset="0"/>
              </a:rPr>
              <a:t>                                    </a:t>
            </a:r>
            <a:r>
              <a:rPr lang="en-US" sz="2400" smtClean="0">
                <a:latin typeface="Arial Narrow" pitchFamily="34" charset="0"/>
              </a:rPr>
              <a:t>TC</a:t>
            </a:r>
            <a:r>
              <a:rPr lang="el-GR" sz="2400" smtClean="0">
                <a:latin typeface="Arial Narrow" pitchFamily="34" charset="0"/>
              </a:rPr>
              <a:t> </a:t>
            </a:r>
            <a:r>
              <a:rPr lang="en-US" sz="2400" smtClean="0">
                <a:latin typeface="Arial Narrow" pitchFamily="34" charset="0"/>
              </a:rPr>
              <a:t>= Text Collection</a:t>
            </a:r>
            <a:br>
              <a:rPr lang="en-US" sz="2400" smtClean="0">
                <a:latin typeface="Arial Narrow" pitchFamily="34" charset="0"/>
              </a:rPr>
            </a:br>
            <a:r>
              <a:rPr lang="el-GR" sz="2400" smtClean="0">
                <a:latin typeface="Arial Narrow" pitchFamily="34" charset="0"/>
              </a:rPr>
              <a:t>                               </a:t>
            </a:r>
            <a:r>
              <a:rPr lang="en-US" sz="2400" smtClean="0">
                <a:latin typeface="Arial Narrow" pitchFamily="34" charset="0"/>
              </a:rPr>
              <a:t>IC = Image Collection</a:t>
            </a:r>
            <a:endParaRPr lang="el-GR" sz="2400" smtClean="0">
              <a:latin typeface="Arial Narrow" pitchFamily="34" charset="0"/>
            </a:endParaRPr>
          </a:p>
          <a:p>
            <a:pPr eaLnBrk="1" hangingPunct="1">
              <a:buFont typeface="Wingdings 2" pitchFamily="18" charset="2"/>
              <a:buNone/>
            </a:pPr>
            <a:r>
              <a:rPr lang="el-GR" sz="2400" smtClean="0">
                <a:latin typeface="Arial Narrow" pitchFamily="34" charset="0"/>
              </a:rPr>
              <a:t>                                     </a:t>
            </a:r>
            <a:r>
              <a:rPr lang="en-US" sz="2400" smtClean="0">
                <a:latin typeface="Arial Narrow" pitchFamily="34" charset="0"/>
              </a:rPr>
              <a:t>AC = Audio Collection</a:t>
            </a:r>
            <a:endParaRPr lang="el-GR" sz="2400" smtClean="0">
              <a:latin typeface="Arial Narrow" pitchFamily="34" charset="0"/>
            </a:endParaRPr>
          </a:p>
          <a:p>
            <a:pPr eaLnBrk="1" hangingPunct="1">
              <a:buFont typeface="Wingdings 2" pitchFamily="18" charset="2"/>
              <a:buNone/>
            </a:pPr>
            <a:r>
              <a:rPr lang="el-GR" sz="2400" smtClean="0">
                <a:latin typeface="Arial Narrow" pitchFamily="34" charset="0"/>
              </a:rPr>
              <a:t>                                     </a:t>
            </a:r>
            <a:r>
              <a:rPr lang="en-US" sz="2400" smtClean="0">
                <a:latin typeface="Arial Narrow" pitchFamily="34" charset="0"/>
              </a:rPr>
              <a:t>VC= Video Collection</a:t>
            </a:r>
          </a:p>
          <a:p>
            <a:pPr algn="ctr" eaLnBrk="1" hangingPunct="1">
              <a:buFont typeface="Wingdings 2" pitchFamily="18" charset="2"/>
              <a:buNone/>
            </a:pPr>
            <a:endParaRPr lang="en-US" sz="2400" smtClean="0">
              <a:latin typeface="Arial Narrow" pitchFamily="34" charset="0"/>
            </a:endParaRPr>
          </a:p>
          <a:p>
            <a:pPr algn="ctr" eaLnBrk="1" hangingPunct="1">
              <a:buFont typeface="Wingdings 2" pitchFamily="18" charset="2"/>
              <a:buNone/>
            </a:pPr>
            <a:r>
              <a:rPr lang="el-GR" sz="2400" smtClean="0">
                <a:latin typeface="Arial Narrow" pitchFamily="34" charset="0"/>
              </a:rPr>
              <a:t>Βλ. επίσης: Ψηφιακές Συλλογές IUPUI Βιβλιοθήκη του Πανεπιστημίου,</a:t>
            </a:r>
          </a:p>
          <a:p>
            <a:pPr algn="ctr" eaLnBrk="1" hangingPunct="1">
              <a:buFont typeface="Wingdings 2" pitchFamily="18" charset="2"/>
              <a:buNone/>
            </a:pPr>
            <a:r>
              <a:rPr lang="el-GR" sz="2400" smtClean="0">
                <a:latin typeface="Arial Narrow" pitchFamily="34" charset="0"/>
              </a:rPr>
              <a:t>Διαθέσιμες στην παρακάτω </a:t>
            </a:r>
            <a:r>
              <a:rPr lang="en-US" sz="2400" smtClean="0">
                <a:latin typeface="Arial Narrow" pitchFamily="34" charset="0"/>
              </a:rPr>
              <a:t>IP adress: </a:t>
            </a:r>
            <a:r>
              <a:rPr lang="en-US" sz="2400" smtClean="0">
                <a:latin typeface="Arial Narrow" pitchFamily="34" charset="0"/>
                <a:hlinkClick r:id="rId2"/>
              </a:rPr>
              <a:t>http://www.ulib.iupui.edu/digitalcollections/collections.html</a:t>
            </a:r>
            <a:r>
              <a:rPr lang="en-US" sz="2400" smtClean="0">
                <a:latin typeface="Arial Narrow" pitchFamily="34" charset="0"/>
              </a:rPr>
              <a:t>   </a:t>
            </a:r>
          </a:p>
          <a:p>
            <a:pPr algn="ctr" eaLnBrk="1" hangingPunct="1">
              <a:buFont typeface="Wingdings 2" pitchFamily="18" charset="2"/>
              <a:buNone/>
            </a:pPr>
            <a:endParaRPr lang="en-US" sz="2400" smtClean="0">
              <a:latin typeface="Arial Narrow" pitchFamily="34" charset="0"/>
            </a:endParaRPr>
          </a:p>
          <a:p>
            <a:pPr algn="ctr" eaLnBrk="1" hangingPunct="1">
              <a:buFont typeface="Wingdings 2" pitchFamily="18" charset="2"/>
              <a:buNone/>
            </a:pPr>
            <a:endParaRPr lang="en-US" sz="2400" smtClean="0">
              <a:latin typeface="Arial Narrow" pitchFamily="34" charset="0"/>
            </a:endParaRPr>
          </a:p>
          <a:p>
            <a:pPr algn="ctr" eaLnBrk="1" hangingPunct="1">
              <a:buFont typeface="Wingdings 2" pitchFamily="18" charset="2"/>
              <a:buNone/>
            </a:pPr>
            <a:endParaRPr lang="en-US" sz="2400" smtClean="0">
              <a:latin typeface="Arial Narrow" pitchFamily="34" charset="0"/>
            </a:endParaRPr>
          </a:p>
          <a:p>
            <a:pPr algn="ctr" eaLnBrk="1" hangingPunct="1">
              <a:buFont typeface="Wingdings 2" pitchFamily="18" charset="2"/>
              <a:buNone/>
            </a:pPr>
            <a:endParaRPr lang="el-GR" sz="2000" smtClean="0">
              <a:latin typeface="Arial Narrow" pitchFamily="3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928662" y="274638"/>
            <a:ext cx="7500990" cy="796908"/>
          </a:xfrm>
        </p:spPr>
        <p:txBody>
          <a:bodyPr/>
          <a:lstStyle/>
          <a:p>
            <a:pPr eaLnBrk="1" fontAlgn="auto" hangingPunct="1">
              <a:spcAft>
                <a:spcPts val="0"/>
              </a:spcAft>
              <a:defRPr/>
            </a:pPr>
            <a:r>
              <a:rPr lang="el-GR" sz="2000" dirty="0" smtClean="0"/>
              <a:t>Ψηφιακές Συλλογές IUPUI Βιβλιοθήκη του Πανεπιστημίου</a:t>
            </a:r>
            <a:r>
              <a:rPr lang="en-US" sz="2000" dirty="0" smtClean="0"/>
              <a:t/>
            </a:r>
            <a:br>
              <a:rPr lang="en-US" sz="2000" dirty="0" smtClean="0"/>
            </a:br>
            <a:r>
              <a:rPr lang="en-US" sz="2000" dirty="0" smtClean="0"/>
              <a:t>The digital collections of IUPUI University Library,</a:t>
            </a:r>
            <a:endParaRPr lang="el-GR" sz="2000" dirty="0"/>
          </a:p>
        </p:txBody>
      </p:sp>
      <p:pic>
        <p:nvPicPr>
          <p:cNvPr id="21506" name="3 - Θέση περιεχομένου" descr="kp.bmp"/>
          <p:cNvPicPr>
            <a:picLocks noGrp="1" noChangeAspect="1"/>
          </p:cNvPicPr>
          <p:nvPr>
            <p:ph idx="1"/>
          </p:nvPr>
        </p:nvPicPr>
        <p:blipFill>
          <a:blip r:embed="rId2"/>
          <a:srcRect/>
          <a:stretch>
            <a:fillRect/>
          </a:stretch>
        </p:blipFill>
        <p:spPr>
          <a:xfrm>
            <a:off x="0" y="0"/>
            <a:ext cx="9144000" cy="6858000"/>
          </a:xfrm>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3"/>
          <p:cNvSpPr>
            <a:spLocks noGrp="1"/>
          </p:cNvSpPr>
          <p:nvPr>
            <p:ph type="body" idx="1"/>
          </p:nvPr>
        </p:nvSpPr>
        <p:spPr>
          <a:xfrm>
            <a:off x="250825" y="188913"/>
            <a:ext cx="8085138" cy="5256212"/>
          </a:xfrm>
        </p:spPr>
        <p:txBody>
          <a:bodyPr/>
          <a:lstStyle/>
          <a:p>
            <a:pPr eaLnBrk="1" hangingPunct="1">
              <a:buFont typeface="Wingdings 2" pitchFamily="18" charset="2"/>
              <a:buNone/>
            </a:pPr>
            <a:endParaRPr lang="el-GR" sz="1800" smtClean="0">
              <a:latin typeface="Arial" charset="0"/>
            </a:endParaRPr>
          </a:p>
          <a:p>
            <a:pPr eaLnBrk="1" hangingPunct="1">
              <a:buFont typeface="Wingdings 2" pitchFamily="18" charset="2"/>
              <a:buNone/>
            </a:pPr>
            <a:r>
              <a:rPr lang="el-GR" sz="1800" smtClean="0">
                <a:latin typeface="Arial" charset="0"/>
              </a:rPr>
              <a:t>                   </a:t>
            </a:r>
            <a:endParaRPr lang="en-US" sz="1800" smtClean="0">
              <a:latin typeface="Arial" charset="0"/>
            </a:endParaRPr>
          </a:p>
          <a:p>
            <a:pPr eaLnBrk="1" hangingPunct="1">
              <a:buFont typeface="Wingdings 2" pitchFamily="18" charset="2"/>
              <a:buNone/>
            </a:pPr>
            <a:r>
              <a:rPr lang="el-GR" sz="2400" b="1" i="1" smtClean="0">
                <a:latin typeface="Arial Unicode MS" pitchFamily="34" charset="-128"/>
              </a:rPr>
              <a:t>Υπηρεσίε</a:t>
            </a:r>
            <a:r>
              <a:rPr lang="en-US" sz="2400" b="1" i="1" smtClean="0">
                <a:latin typeface="Arial Unicode MS" pitchFamily="34" charset="-128"/>
              </a:rPr>
              <a:t>s :</a:t>
            </a:r>
            <a:endParaRPr lang="el-GR" sz="2400" smtClean="0">
              <a:latin typeface="Arial Unicode MS" pitchFamily="34" charset="-128"/>
            </a:endParaRPr>
          </a:p>
          <a:p>
            <a:pPr eaLnBrk="1" hangingPunct="1">
              <a:buFont typeface="Wingdings 2" pitchFamily="18" charset="2"/>
              <a:buNone/>
            </a:pPr>
            <a:endParaRPr lang="en-US" sz="2000" smtClean="0">
              <a:latin typeface="Arial Narrow" pitchFamily="34" charset="0"/>
            </a:endParaRPr>
          </a:p>
          <a:p>
            <a:pPr eaLnBrk="1" hangingPunct="1">
              <a:buFont typeface="Wingdings 2" pitchFamily="18" charset="2"/>
              <a:buNone/>
            </a:pPr>
            <a:r>
              <a:rPr lang="en-US" sz="2400" smtClean="0">
                <a:latin typeface="Arial Narrow" pitchFamily="34" charset="0"/>
              </a:rPr>
              <a:t>Project Planning  (</a:t>
            </a:r>
            <a:r>
              <a:rPr lang="el-GR" sz="2400" smtClean="0">
                <a:latin typeface="Arial Narrow" pitchFamily="34" charset="0"/>
              </a:rPr>
              <a:t>Ψηφιακή Βιβλιοθήκη Σχεδιασμού)</a:t>
            </a:r>
          </a:p>
          <a:p>
            <a:pPr eaLnBrk="1" hangingPunct="1">
              <a:buFont typeface="Wingdings 2" pitchFamily="18" charset="2"/>
              <a:buNone/>
            </a:pPr>
            <a:endParaRPr lang="el-GR" sz="2400" smtClean="0">
              <a:latin typeface="Arial Narrow" pitchFamily="34" charset="0"/>
            </a:endParaRPr>
          </a:p>
          <a:p>
            <a:pPr eaLnBrk="1" hangingPunct="1">
              <a:buFont typeface="Wingdings 2" pitchFamily="18" charset="2"/>
              <a:buNone/>
            </a:pPr>
            <a:r>
              <a:rPr lang="el-GR" sz="2400" smtClean="0">
                <a:latin typeface="Arial Narrow" pitchFamily="34" charset="0"/>
              </a:rPr>
              <a:t>Ψηφιακά Μέσα  &amp; Κέντρο Εικόνας (</a:t>
            </a:r>
            <a:r>
              <a:rPr lang="en-US" sz="2400" smtClean="0">
                <a:latin typeface="Arial Narrow" pitchFamily="34" charset="0"/>
              </a:rPr>
              <a:t>DMIC)</a:t>
            </a:r>
          </a:p>
          <a:p>
            <a:pPr eaLnBrk="1" hangingPunct="1">
              <a:buFont typeface="Wingdings 2" pitchFamily="18" charset="2"/>
              <a:buNone/>
            </a:pPr>
            <a:endParaRPr lang="en-US" sz="2400" smtClean="0">
              <a:latin typeface="Arial Narrow" pitchFamily="34" charset="0"/>
            </a:endParaRPr>
          </a:p>
          <a:p>
            <a:pPr eaLnBrk="1" hangingPunct="1">
              <a:buFont typeface="Wingdings 2" pitchFamily="18" charset="2"/>
              <a:buNone/>
            </a:pPr>
            <a:r>
              <a:rPr lang="el-GR" sz="2400" smtClean="0">
                <a:latin typeface="Arial Narrow" pitchFamily="34" charset="0"/>
              </a:rPr>
              <a:t>Ηλεκτρονικό Κέντρο Κωδικοποίησης κειμένου (</a:t>
            </a:r>
            <a:r>
              <a:rPr lang="en-US" sz="2400" smtClean="0">
                <a:latin typeface="Arial Narrow" pitchFamily="34" charset="0"/>
              </a:rPr>
              <a:t>ETDC)</a:t>
            </a:r>
            <a:endParaRPr lang="el-GR" sz="2400" smtClean="0">
              <a:latin typeface="Arial Narrow" pitchFamily="34" charset="0"/>
            </a:endParaRPr>
          </a:p>
          <a:p>
            <a:pPr eaLnBrk="1" hangingPunct="1">
              <a:buFont typeface="Wingdings 2" pitchFamily="18" charset="2"/>
              <a:buNone/>
            </a:pPr>
            <a:endParaRPr lang="el-GR" sz="2400" smtClean="0">
              <a:latin typeface="Arial Narrow" pitchFamily="34" charset="0"/>
            </a:endParaRPr>
          </a:p>
          <a:p>
            <a:pPr eaLnBrk="1" hangingPunct="1">
              <a:buFont typeface="Wingdings 2" pitchFamily="18" charset="2"/>
              <a:buNone/>
            </a:pPr>
            <a:r>
              <a:rPr lang="el-GR" sz="2400" smtClean="0">
                <a:latin typeface="Arial Narrow" pitchFamily="34" charset="0"/>
              </a:rPr>
              <a:t>Υπηρεσίες Μεταδεδομένων</a:t>
            </a:r>
          </a:p>
          <a:p>
            <a:pPr eaLnBrk="1" hangingPunct="1">
              <a:buFont typeface="Wingdings 2" pitchFamily="18" charset="2"/>
              <a:buNone/>
            </a:pPr>
            <a:endParaRPr lang="el-GR" sz="2400" smtClean="0">
              <a:latin typeface="Arial Narrow" pitchFamily="34" charset="0"/>
            </a:endParaRPr>
          </a:p>
          <a:p>
            <a:pPr eaLnBrk="1" hangingPunct="1">
              <a:buFont typeface="Wingdings 2" pitchFamily="18" charset="2"/>
              <a:buNone/>
            </a:pPr>
            <a:r>
              <a:rPr lang="en-US" sz="2400" smtClean="0">
                <a:latin typeface="Arial Narrow" pitchFamily="34" charset="0"/>
              </a:rPr>
              <a:t>Interface Design </a:t>
            </a:r>
            <a:r>
              <a:rPr lang="el-GR" sz="2400" smtClean="0">
                <a:latin typeface="Arial Narrow" pitchFamily="34" charset="0"/>
              </a:rPr>
              <a:t> &amp; Υπηρεσίες Ευχρηστίας</a:t>
            </a: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Αποκορύφωμα">
  <a:themeElements>
    <a:clrScheme name="Αποκορύφωμα">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Αποκορύφωμα">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Αποκορύφωμα">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1700</TotalTime>
  <Words>495</Words>
  <Application>Microsoft Office PowerPoint</Application>
  <PresentationFormat>On-screen Show (4:3)</PresentationFormat>
  <Paragraphs>113</Paragraphs>
  <Slides>12</Slides>
  <Notes>0</Notes>
  <HiddenSlides>0</HiddenSlides>
  <MMClips>0</MMClips>
  <ScaleCrop>false</ScaleCrop>
  <HeadingPairs>
    <vt:vector size="6" baseType="variant">
      <vt:variant>
        <vt:lpstr>Γραμματοσειρές που χρησιμοποιούνται</vt:lpstr>
      </vt:variant>
      <vt:variant>
        <vt:i4>11</vt:i4>
      </vt:variant>
      <vt:variant>
        <vt:lpstr>Πρότυπο σχεδίασης</vt:lpstr>
      </vt:variant>
      <vt:variant>
        <vt:i4>2</vt:i4>
      </vt:variant>
      <vt:variant>
        <vt:lpstr>Τίτλοι διαφανειών</vt:lpstr>
      </vt:variant>
      <vt:variant>
        <vt:i4>12</vt:i4>
      </vt:variant>
    </vt:vector>
  </HeadingPairs>
  <TitlesOfParts>
    <vt:vector size="25" baseType="lpstr">
      <vt:lpstr>Arial</vt:lpstr>
      <vt:lpstr>Times New Roman</vt:lpstr>
      <vt:lpstr>Wingdings 2</vt:lpstr>
      <vt:lpstr>Wingdings</vt:lpstr>
      <vt:lpstr>Wingdings 3</vt:lpstr>
      <vt:lpstr>Calibri</vt:lpstr>
      <vt:lpstr>Book Antiqua</vt:lpstr>
      <vt:lpstr>Lucida Sans</vt:lpstr>
      <vt:lpstr>Batang</vt:lpstr>
      <vt:lpstr>Arial Narrow</vt:lpstr>
      <vt:lpstr>Arial Unicode MS</vt:lpstr>
      <vt:lpstr>Αποκορύφωμα</vt:lpstr>
      <vt:lpstr>Αποκορύφωμα</vt:lpstr>
      <vt:lpstr>Διαφάνεια 1</vt:lpstr>
      <vt:lpstr>Διαφάνεια 2</vt:lpstr>
      <vt:lpstr>Διαφάνεια 3</vt:lpstr>
      <vt:lpstr>Διαφάνεια 4</vt:lpstr>
      <vt:lpstr>Διαφάνεια 5</vt:lpstr>
      <vt:lpstr>Διαφάνεια 6</vt:lpstr>
      <vt:lpstr>Διαφάνεια 7</vt:lpstr>
      <vt:lpstr>Διαφάνεια 8</vt:lpstr>
      <vt:lpstr>Διαφάνεια 9</vt:lpstr>
      <vt:lpstr>Διαφάνεια 10</vt:lpstr>
      <vt:lpstr>Διαφάνεια 11</vt:lpstr>
      <vt:lpstr>Διαφάνεια 12</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INDIANA UNIVERSITY DIGITAL LIBRARY PROGRAM</dc:title>
  <dc:creator>Σταματία</dc:creator>
  <cp:lastModifiedBy>user</cp:lastModifiedBy>
  <cp:revision>139</cp:revision>
  <dcterms:created xsi:type="dcterms:W3CDTF">2009-09-04T15:26:45Z</dcterms:created>
  <dcterms:modified xsi:type="dcterms:W3CDTF">2009-09-24T16:44:56Z</dcterms:modified>
</cp:coreProperties>
</file>