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0" r:id="rId1"/>
  </p:sldMasterIdLst>
  <p:notesMasterIdLst>
    <p:notesMasterId r:id="rId25"/>
  </p:notesMasterIdLst>
  <p:sldIdLst>
    <p:sldId id="279" r:id="rId2"/>
    <p:sldId id="275" r:id="rId3"/>
    <p:sldId id="276" r:id="rId4"/>
    <p:sldId id="277" r:id="rId5"/>
    <p:sldId id="257" r:id="rId6"/>
    <p:sldId id="258" r:id="rId7"/>
    <p:sldId id="260" r:id="rId8"/>
    <p:sldId id="259" r:id="rId9"/>
    <p:sldId id="262" r:id="rId10"/>
    <p:sldId id="261" r:id="rId11"/>
    <p:sldId id="263" r:id="rId12"/>
    <p:sldId id="264" r:id="rId13"/>
    <p:sldId id="265" r:id="rId14"/>
    <p:sldId id="266" r:id="rId15"/>
    <p:sldId id="267" r:id="rId16"/>
    <p:sldId id="268" r:id="rId17"/>
    <p:sldId id="269" r:id="rId18"/>
    <p:sldId id="270" r:id="rId19"/>
    <p:sldId id="271" r:id="rId20"/>
    <p:sldId id="272" r:id="rId21"/>
    <p:sldId id="278" r:id="rId22"/>
    <p:sldId id="280" r:id="rId23"/>
    <p:sldId id="281"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8AA65B-438B-431E-9252-ABC8F4F39639}" type="datetimeFigureOut">
              <a:rPr lang="el-GR" smtClean="0"/>
              <a:pPr/>
              <a:t>13/6/2008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808D02-AA48-4393-9FF9-5FE598DFEC6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0A808D02-AA48-4393-9FF9-5FE598DFEC66}" type="slidenum">
              <a:rPr lang="el-GR" smtClean="0"/>
              <a:pPr/>
              <a:t>2</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pic>
        <p:nvPicPr>
          <p:cNvPr id="3080" name="Picture 8" descr="jellyfish"/>
          <p:cNvPicPr>
            <a:picLocks noChangeAspect="1" noChangeArrowheads="1"/>
          </p:cNvPicPr>
          <p:nvPr/>
        </p:nvPicPr>
        <p:blipFill>
          <a:blip r:embed="rId2"/>
          <a:srcRect r="10933"/>
          <a:stretch>
            <a:fillRect/>
          </a:stretch>
        </p:blipFill>
        <p:spPr bwMode="auto">
          <a:xfrm>
            <a:off x="0" y="17463"/>
            <a:ext cx="9144000" cy="6840537"/>
          </a:xfrm>
          <a:prstGeom prst="rect">
            <a:avLst/>
          </a:prstGeom>
          <a:noFill/>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r>
              <a:rPr lang="el-GR" smtClean="0"/>
              <a:t>Kλικ για επεξεργασία του τίτλου</a:t>
            </a:r>
            <a:endParaRPr lang="en-US"/>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r>
              <a:rPr lang="el-GR" smtClean="0"/>
              <a:t>Κάντε κλικ για να επεξεργαστείτε τον υπότιτλο του υποδείγματος</a:t>
            </a:r>
            <a:endParaRPr lang="en-US"/>
          </a:p>
        </p:txBody>
      </p:sp>
      <p:sp>
        <p:nvSpPr>
          <p:cNvPr id="3076" name="Rectangle 4"/>
          <p:cNvSpPr>
            <a:spLocks noGrp="1" noChangeArrowheads="1"/>
          </p:cNvSpPr>
          <p:nvPr>
            <p:ph type="dt" sz="half" idx="2"/>
          </p:nvPr>
        </p:nvSpPr>
        <p:spPr/>
        <p:txBody>
          <a:bodyPr/>
          <a:lstStyle>
            <a:lvl1pPr>
              <a:defRPr/>
            </a:lvl1pPr>
          </a:lstStyle>
          <a:p>
            <a:endParaRPr lang="en-US"/>
          </a:p>
        </p:txBody>
      </p:sp>
      <p:sp>
        <p:nvSpPr>
          <p:cNvPr id="3077" name="Rectangle 5"/>
          <p:cNvSpPr>
            <a:spLocks noGrp="1" noChangeArrowheads="1"/>
          </p:cNvSpPr>
          <p:nvPr>
            <p:ph type="ftr" sz="quarter" idx="3"/>
          </p:nvPr>
        </p:nvSpPr>
        <p:spPr/>
        <p:txBody>
          <a:bodyPr/>
          <a:lstStyle>
            <a:lvl1pPr>
              <a:defRPr/>
            </a:lvl1pPr>
          </a:lstStyle>
          <a:p>
            <a:endParaRPr lang="en-US"/>
          </a:p>
        </p:txBody>
      </p:sp>
      <p:sp>
        <p:nvSpPr>
          <p:cNvPr id="3078" name="Rectangle 6"/>
          <p:cNvSpPr>
            <a:spLocks noGrp="1" noChangeArrowheads="1"/>
          </p:cNvSpPr>
          <p:nvPr>
            <p:ph type="sldNum" sz="quarter" idx="4"/>
          </p:nvPr>
        </p:nvSpPr>
        <p:spPr/>
        <p:txBody>
          <a:bodyPr/>
          <a:lstStyle>
            <a:lvl1pPr>
              <a:defRPr/>
            </a:lvl1pPr>
          </a:lstStyle>
          <a:p>
            <a:fld id="{35B3EA95-C161-4624-A205-B6B65852B8D1}"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27426D0D-947D-4047-9207-70BBAEBBA06A}"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0260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0260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F85374EB-76E1-45EE-A567-053E685A6A28}"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Τίτλος και Γράφημ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γραφήματος"/>
          <p:cNvSpPr>
            <a:spLocks noGrp="1"/>
          </p:cNvSpPr>
          <p:nvPr>
            <p:ph type="chart" idx="1"/>
          </p:nvPr>
        </p:nvSpPr>
        <p:spPr>
          <a:xfrm>
            <a:off x="457200" y="1600200"/>
            <a:ext cx="8229600" cy="3700463"/>
          </a:xfrm>
        </p:spPr>
        <p:txBody>
          <a:bodyPr/>
          <a:lstStyle/>
          <a:p>
            <a:r>
              <a:rPr lang="el-GR" smtClean="0"/>
              <a:t>Κάντε κλικ στο εικονίδιο για να προσθέσετε ένα γράφημα</a:t>
            </a:r>
            <a:endParaRPr lang="el-GR"/>
          </a:p>
        </p:txBody>
      </p:sp>
      <p:sp>
        <p:nvSpPr>
          <p:cNvPr id="4" name="3 - Θέση ημερομηνίας"/>
          <p:cNvSpPr>
            <a:spLocks noGrp="1"/>
          </p:cNvSpPr>
          <p:nvPr>
            <p:ph type="dt" sz="half" idx="10"/>
          </p:nvPr>
        </p:nvSpPr>
        <p:spPr>
          <a:xfrm>
            <a:off x="457200" y="6245225"/>
            <a:ext cx="2133600" cy="476250"/>
          </a:xfrm>
        </p:spPr>
        <p:txBody>
          <a:bodyPr/>
          <a:lstStyle>
            <a:lvl1pPr>
              <a:defRPr/>
            </a:lvl1pPr>
          </a:lstStyle>
          <a:p>
            <a:endParaRPr lang="en-US"/>
          </a:p>
        </p:txBody>
      </p:sp>
      <p:sp>
        <p:nvSpPr>
          <p:cNvPr id="5" name="4 - Θέση υποσέλιδου"/>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5 - Θέση αριθμού διαφάνειας"/>
          <p:cNvSpPr>
            <a:spLocks noGrp="1"/>
          </p:cNvSpPr>
          <p:nvPr>
            <p:ph type="sldNum" sz="quarter" idx="12"/>
          </p:nvPr>
        </p:nvSpPr>
        <p:spPr>
          <a:xfrm>
            <a:off x="6553200" y="6245225"/>
            <a:ext cx="2133600" cy="476250"/>
          </a:xfrm>
        </p:spPr>
        <p:txBody>
          <a:bodyPr/>
          <a:lstStyle>
            <a:lvl1pPr>
              <a:defRPr/>
            </a:lvl1pPr>
          </a:lstStyle>
          <a:p>
            <a:fld id="{00BE1FC4-BC25-4FD3-8FFA-2DFD2D2D42F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p>
            <a:r>
              <a:rPr lang="el-GR" smtClean="0"/>
              <a:t>Kλικ για επεξεργασία του τίτλου</a:t>
            </a:r>
            <a:endParaRPr lang="el-GR"/>
          </a:p>
        </p:txBody>
      </p:sp>
      <p:sp>
        <p:nvSpPr>
          <p:cNvPr id="3" name="2 - Θέση κειμένου"/>
          <p:cNvSpPr>
            <a:spLocks noGrp="1"/>
          </p:cNvSpPr>
          <p:nvPr>
            <p:ph type="body" sz="half" idx="1"/>
          </p:nvPr>
        </p:nvSpPr>
        <p:spPr>
          <a:xfrm>
            <a:off x="457200" y="1600200"/>
            <a:ext cx="4038600" cy="37004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3700463"/>
          </a:xfrm>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a:xfrm>
            <a:off x="457200" y="6245225"/>
            <a:ext cx="2133600" cy="476250"/>
          </a:xfrm>
        </p:spPr>
        <p:txBody>
          <a:bodyPr/>
          <a:lstStyle>
            <a:lvl1pPr>
              <a:defRPr/>
            </a:lvl1pPr>
          </a:lstStyle>
          <a:p>
            <a:endParaRPr lang="en-US"/>
          </a:p>
        </p:txBody>
      </p:sp>
      <p:sp>
        <p:nvSpPr>
          <p:cNvPr id="6" name="5 - Θέση υποσέλιδου"/>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 Θέση αριθμού διαφάνειας"/>
          <p:cNvSpPr>
            <a:spLocks noGrp="1"/>
          </p:cNvSpPr>
          <p:nvPr>
            <p:ph type="sldNum" sz="quarter" idx="12"/>
          </p:nvPr>
        </p:nvSpPr>
        <p:spPr>
          <a:xfrm>
            <a:off x="6553200" y="6245225"/>
            <a:ext cx="2133600" cy="476250"/>
          </a:xfrm>
        </p:spPr>
        <p:txBody>
          <a:bodyPr/>
          <a:lstStyle>
            <a:lvl1pPr>
              <a:defRPr/>
            </a:lvl1pPr>
          </a:lstStyle>
          <a:p>
            <a:fld id="{E7183248-4EAF-482C-921E-AAF60B4C00FD}"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C9195494-C088-4D70-8120-15A76951C7A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endParaRPr lang="en-US"/>
          </a:p>
        </p:txBody>
      </p:sp>
      <p:sp>
        <p:nvSpPr>
          <p:cNvPr id="5" name="4 - Θέση υποσέλιδου"/>
          <p:cNvSpPr>
            <a:spLocks noGrp="1"/>
          </p:cNvSpPr>
          <p:nvPr>
            <p:ph type="ftr" sz="quarter" idx="11"/>
          </p:nvPr>
        </p:nvSpPr>
        <p:spPr/>
        <p:txBody>
          <a:bodyPr/>
          <a:lstStyle>
            <a:lvl1pPr>
              <a:defRPr/>
            </a:lvl1pPr>
          </a:lstStyle>
          <a:p>
            <a:endParaRPr lang="en-US"/>
          </a:p>
        </p:txBody>
      </p:sp>
      <p:sp>
        <p:nvSpPr>
          <p:cNvPr id="6" name="5 - Θέση αριθμού διαφάνειας"/>
          <p:cNvSpPr>
            <a:spLocks noGrp="1"/>
          </p:cNvSpPr>
          <p:nvPr>
            <p:ph type="sldNum" sz="quarter" idx="12"/>
          </p:nvPr>
        </p:nvSpPr>
        <p:spPr/>
        <p:txBody>
          <a:bodyPr/>
          <a:lstStyle>
            <a:lvl1pPr>
              <a:defRPr/>
            </a:lvl1pPr>
          </a:lstStyle>
          <a:p>
            <a:fld id="{1498B9ED-DCEB-41AF-A78B-F3185C9A7677}"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37004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F78F9F37-1217-44E4-818C-5369F3F905EC}"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endParaRPr lang="en-US"/>
          </a:p>
        </p:txBody>
      </p:sp>
      <p:sp>
        <p:nvSpPr>
          <p:cNvPr id="8" name="7 - Θέση υποσέλιδου"/>
          <p:cNvSpPr>
            <a:spLocks noGrp="1"/>
          </p:cNvSpPr>
          <p:nvPr>
            <p:ph type="ftr" sz="quarter" idx="11"/>
          </p:nvPr>
        </p:nvSpPr>
        <p:spPr/>
        <p:txBody>
          <a:bodyPr/>
          <a:lstStyle>
            <a:lvl1pPr>
              <a:defRPr/>
            </a:lvl1pPr>
          </a:lstStyle>
          <a:p>
            <a:endParaRPr lang="en-US"/>
          </a:p>
        </p:txBody>
      </p:sp>
      <p:sp>
        <p:nvSpPr>
          <p:cNvPr id="9" name="8 - Θέση αριθμού διαφάνειας"/>
          <p:cNvSpPr>
            <a:spLocks noGrp="1"/>
          </p:cNvSpPr>
          <p:nvPr>
            <p:ph type="sldNum" sz="quarter" idx="12"/>
          </p:nvPr>
        </p:nvSpPr>
        <p:spPr/>
        <p:txBody>
          <a:bodyPr/>
          <a:lstStyle>
            <a:lvl1pPr>
              <a:defRPr/>
            </a:lvl1pPr>
          </a:lstStyle>
          <a:p>
            <a:fld id="{F85F34D9-963C-42BF-85A0-932B185F4954}"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endParaRPr lang="en-US"/>
          </a:p>
        </p:txBody>
      </p:sp>
      <p:sp>
        <p:nvSpPr>
          <p:cNvPr id="4" name="3 - Θέση υποσέλιδου"/>
          <p:cNvSpPr>
            <a:spLocks noGrp="1"/>
          </p:cNvSpPr>
          <p:nvPr>
            <p:ph type="ftr" sz="quarter" idx="11"/>
          </p:nvPr>
        </p:nvSpPr>
        <p:spPr/>
        <p:txBody>
          <a:bodyPr/>
          <a:lstStyle>
            <a:lvl1pPr>
              <a:defRPr/>
            </a:lvl1pPr>
          </a:lstStyle>
          <a:p>
            <a:endParaRPr lang="en-US"/>
          </a:p>
        </p:txBody>
      </p:sp>
      <p:sp>
        <p:nvSpPr>
          <p:cNvPr id="5" name="4 - Θέση αριθμού διαφάνειας"/>
          <p:cNvSpPr>
            <a:spLocks noGrp="1"/>
          </p:cNvSpPr>
          <p:nvPr>
            <p:ph type="sldNum" sz="quarter" idx="12"/>
          </p:nvPr>
        </p:nvSpPr>
        <p:spPr/>
        <p:txBody>
          <a:bodyPr/>
          <a:lstStyle>
            <a:lvl1pPr>
              <a:defRPr/>
            </a:lvl1pPr>
          </a:lstStyle>
          <a:p>
            <a:fld id="{D2DB11EE-1521-43CF-B1D9-AFB6B0AEEAFD}"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endParaRPr lang="en-US"/>
          </a:p>
        </p:txBody>
      </p:sp>
      <p:sp>
        <p:nvSpPr>
          <p:cNvPr id="3" name="2 - Θέση υποσέλιδου"/>
          <p:cNvSpPr>
            <a:spLocks noGrp="1"/>
          </p:cNvSpPr>
          <p:nvPr>
            <p:ph type="ftr" sz="quarter" idx="11"/>
          </p:nvPr>
        </p:nvSpPr>
        <p:spPr/>
        <p:txBody>
          <a:bodyPr/>
          <a:lstStyle>
            <a:lvl1pPr>
              <a:defRPr/>
            </a:lvl1pPr>
          </a:lstStyle>
          <a:p>
            <a:endParaRPr lang="en-US"/>
          </a:p>
        </p:txBody>
      </p:sp>
      <p:sp>
        <p:nvSpPr>
          <p:cNvPr id="4" name="3 - Θέση αριθμού διαφάνειας"/>
          <p:cNvSpPr>
            <a:spLocks noGrp="1"/>
          </p:cNvSpPr>
          <p:nvPr>
            <p:ph type="sldNum" sz="quarter" idx="12"/>
          </p:nvPr>
        </p:nvSpPr>
        <p:spPr/>
        <p:txBody>
          <a:bodyPr/>
          <a:lstStyle>
            <a:lvl1pPr>
              <a:defRPr/>
            </a:lvl1pPr>
          </a:lstStyle>
          <a:p>
            <a:fld id="{1454AC7D-0D06-4AAE-9E5B-AA7F74BCB93F}"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36BE4FD8-BFB6-4349-98E0-972008E22F96}"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smtClean="0"/>
              <a:t>Κάντε κλικ στο εικονίδιο για να προσθέσετε μια εικόνα</a:t>
            </a:r>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endParaRPr lang="en-US"/>
          </a:p>
        </p:txBody>
      </p:sp>
      <p:sp>
        <p:nvSpPr>
          <p:cNvPr id="6" name="5 - Θέση υποσέλιδου"/>
          <p:cNvSpPr>
            <a:spLocks noGrp="1"/>
          </p:cNvSpPr>
          <p:nvPr>
            <p:ph type="ftr" sz="quarter" idx="11"/>
          </p:nvPr>
        </p:nvSpPr>
        <p:spPr/>
        <p:txBody>
          <a:bodyPr/>
          <a:lstStyle>
            <a:lvl1pPr>
              <a:defRPr/>
            </a:lvl1pPr>
          </a:lstStyle>
          <a:p>
            <a:endParaRPr lang="en-US"/>
          </a:p>
        </p:txBody>
      </p:sp>
      <p:sp>
        <p:nvSpPr>
          <p:cNvPr id="7" name="6 - Θέση αριθμού διαφάνειας"/>
          <p:cNvSpPr>
            <a:spLocks noGrp="1"/>
          </p:cNvSpPr>
          <p:nvPr>
            <p:ph type="sldNum" sz="quarter" idx="12"/>
          </p:nvPr>
        </p:nvSpPr>
        <p:spPr/>
        <p:txBody>
          <a:bodyPr/>
          <a:lstStyle>
            <a:lvl1pPr>
              <a:defRPr/>
            </a:lvl1pPr>
          </a:lstStyle>
          <a:p>
            <a:fld id="{9F5863BE-8313-4278-8542-29EC01486ED5}" type="slidenum">
              <a:rPr lang="en-US" smtClean="0"/>
              <a:pPr/>
              <a:t>‹#›</a:t>
            </a:fld>
            <a:endParaRPr lang="en-US"/>
          </a:p>
        </p:txBody>
      </p:sp>
    </p:spTree>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jellyfishsmall"/>
          <p:cNvPicPr>
            <a:picLocks noChangeAspect="1" noChangeArrowheads="1"/>
          </p:cNvPicPr>
          <p:nvPr/>
        </p:nvPicPr>
        <p:blipFill>
          <a:blip r:embed="rId15"/>
          <a:srcRect l="12135" t="19395" r="47691"/>
          <a:stretch>
            <a:fillRect/>
          </a:stretch>
        </p:blipFill>
        <p:spPr bwMode="auto">
          <a:xfrm>
            <a:off x="6515100" y="3200400"/>
            <a:ext cx="2628900" cy="3514725"/>
          </a:xfrm>
          <a:prstGeom prst="rect">
            <a:avLst/>
          </a:prstGeom>
          <a:noFill/>
        </p:spPr>
      </p:pic>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Kλικ για επεξεργασία του τίτλου</a:t>
            </a:r>
            <a:endParaRPr lang="en-US" smtClean="0"/>
          </a:p>
        </p:txBody>
      </p:sp>
      <p:sp>
        <p:nvSpPr>
          <p:cNvPr id="1027" name="Rectangle 3"/>
          <p:cNvSpPr>
            <a:spLocks noGrp="1" noChangeArrowheads="1"/>
          </p:cNvSpPr>
          <p:nvPr>
            <p:ph type="body" idx="1"/>
          </p:nvPr>
        </p:nvSpPr>
        <p:spPr bwMode="auto">
          <a:xfrm>
            <a:off x="457200" y="1600200"/>
            <a:ext cx="8229600" cy="3700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00BE1FC4-BC25-4FD3-8FFA-2DFD2D2D42F4}" type="slidenum">
              <a:rPr lang="en-US" smtClean="0"/>
              <a:pPr/>
              <a:t>‹#›</a:t>
            </a:fld>
            <a:endParaRPr lang="en-US"/>
          </a:p>
        </p:txBody>
      </p:sp>
    </p:spTree>
  </p:cSld>
  <p:clrMap bg1="dk2" tx1="lt1" bg2="dk1"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 id="2147483912" r:id="rId12"/>
    <p:sldLayoutId id="2147483913" r:id="rId13"/>
  </p:sldLayoutIdLst>
  <p:transition>
    <p:wipe dir="r"/>
  </p:transition>
  <p:timing>
    <p:tnLst>
      <p:par>
        <p:cTn id="1" dur="indefinite" restart="never" nodeType="tmRoot"/>
      </p:par>
    </p:tnLst>
  </p:timing>
  <p:hf hdr="0" ftr="0" dt="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ctrTitle"/>
          </p:nvPr>
        </p:nvSpPr>
        <p:spPr>
          <a:xfrm>
            <a:off x="142844" y="142852"/>
            <a:ext cx="9001155" cy="1428760"/>
          </a:xfrm>
        </p:spPr>
        <p:txBody>
          <a:bodyPr/>
          <a:lstStyle/>
          <a:p>
            <a:r>
              <a:rPr lang="el-GR" sz="1400" b="1" dirty="0" smtClean="0">
                <a:solidFill>
                  <a:srgbClr val="FFFFFF"/>
                </a:solidFill>
              </a:rPr>
              <a:t>ΙΟΝΙΟ ΠΑΝΕΠΙΣΤΗΜΙΟ</a:t>
            </a:r>
            <a:r>
              <a:rPr lang="el-GR" sz="1400" dirty="0" smtClean="0">
                <a:solidFill>
                  <a:srgbClr val="FFFFFF"/>
                </a:solidFill>
              </a:rPr>
              <a:t/>
            </a:r>
            <a:br>
              <a:rPr lang="el-GR" sz="1400" dirty="0" smtClean="0">
                <a:solidFill>
                  <a:srgbClr val="FFFFFF"/>
                </a:solidFill>
              </a:rPr>
            </a:br>
            <a:r>
              <a:rPr lang="el-GR" sz="1400" dirty="0" smtClean="0">
                <a:solidFill>
                  <a:srgbClr val="FFFFFF"/>
                </a:solidFill>
              </a:rPr>
              <a:t>ΤΜΗΜΑ ΑΡΧΕΙΟΝΟΜΙΑΣ – ΒΙΒΛΙΟΘΗΚΟΝΟΜΙΑΣ</a:t>
            </a:r>
            <a:br>
              <a:rPr lang="el-GR" sz="1400" dirty="0" smtClean="0">
                <a:solidFill>
                  <a:srgbClr val="FFFFFF"/>
                </a:solidFill>
              </a:rPr>
            </a:br>
            <a:r>
              <a:rPr lang="el-GR" sz="1400" b="1" dirty="0" smtClean="0">
                <a:solidFill>
                  <a:srgbClr val="FFFFFF"/>
                </a:solidFill>
              </a:rPr>
              <a:t>Πρόγραμμα Μεταπτυχιακών Σπουδών στην Επιστήμη της Πληροφορίας</a:t>
            </a:r>
            <a:r>
              <a:rPr lang="el-GR" sz="1400" dirty="0" smtClean="0">
                <a:solidFill>
                  <a:srgbClr val="FFFFFF"/>
                </a:solidFill>
              </a:rPr>
              <a:t/>
            </a:r>
            <a:br>
              <a:rPr lang="el-GR" sz="1400" dirty="0" smtClean="0">
                <a:solidFill>
                  <a:srgbClr val="FFFFFF"/>
                </a:solidFill>
              </a:rPr>
            </a:br>
            <a:r>
              <a:rPr lang="el-GR" sz="1400" b="1" i="1" dirty="0" smtClean="0">
                <a:solidFill>
                  <a:srgbClr val="FFFFFF"/>
                </a:solidFill>
              </a:rPr>
              <a:t>«Διοίκηση και Οργάνωση Βιβλιοθηκών με έμφαση στις Νέες Τεχνολογίες της Πληροφορίας»</a:t>
            </a:r>
            <a:r>
              <a:rPr lang="el-GR" sz="1400" dirty="0" smtClean="0">
                <a:solidFill>
                  <a:srgbClr val="FFFFFF"/>
                </a:solidFill>
              </a:rPr>
              <a:t/>
            </a:r>
            <a:br>
              <a:rPr lang="el-GR" sz="1400" dirty="0" smtClean="0">
                <a:solidFill>
                  <a:srgbClr val="FFFFFF"/>
                </a:solidFill>
              </a:rPr>
            </a:br>
            <a:endParaRPr lang="el-GR" sz="1400" dirty="0">
              <a:solidFill>
                <a:srgbClr val="FFFFFF"/>
              </a:solidFill>
            </a:endParaRPr>
          </a:p>
        </p:txBody>
      </p:sp>
      <p:sp>
        <p:nvSpPr>
          <p:cNvPr id="5" name="4 - Υπότιτλος"/>
          <p:cNvSpPr>
            <a:spLocks noGrp="1"/>
          </p:cNvSpPr>
          <p:nvPr>
            <p:ph type="subTitle" idx="1"/>
          </p:nvPr>
        </p:nvSpPr>
        <p:spPr>
          <a:xfrm>
            <a:off x="142845" y="1500174"/>
            <a:ext cx="9001156" cy="5143536"/>
          </a:xfrm>
        </p:spPr>
        <p:txBody>
          <a:bodyPr/>
          <a:lstStyle/>
          <a:p>
            <a:pPr algn="ctr"/>
            <a:r>
              <a:rPr lang="el-GR" sz="2000" b="1" dirty="0" smtClean="0">
                <a:solidFill>
                  <a:srgbClr val="FFFFFF"/>
                </a:solidFill>
              </a:rPr>
              <a:t>Εργασία:  </a:t>
            </a:r>
            <a:endParaRPr lang="en-US" sz="2000" b="1" dirty="0" smtClean="0">
              <a:solidFill>
                <a:srgbClr val="FFFFFF"/>
              </a:solidFill>
            </a:endParaRPr>
          </a:p>
          <a:p>
            <a:pPr algn="ctr"/>
            <a:r>
              <a:rPr lang="el-GR" b="1" dirty="0" smtClean="0">
                <a:solidFill>
                  <a:schemeClr val="tx2">
                    <a:lumMod val="60000"/>
                    <a:lumOff val="40000"/>
                  </a:schemeClr>
                </a:solidFill>
              </a:rPr>
              <a:t>Συστήματα  Διαχείρισης Ψηφιακών</a:t>
            </a:r>
            <a:endParaRPr lang="el-GR" dirty="0" smtClean="0">
              <a:solidFill>
                <a:schemeClr val="tx2">
                  <a:lumMod val="60000"/>
                  <a:lumOff val="40000"/>
                </a:schemeClr>
              </a:solidFill>
            </a:endParaRPr>
          </a:p>
          <a:p>
            <a:pPr algn="ctr"/>
            <a:r>
              <a:rPr lang="el-GR" b="1" dirty="0" smtClean="0">
                <a:solidFill>
                  <a:schemeClr val="tx2">
                    <a:lumMod val="60000"/>
                    <a:lumOff val="40000"/>
                  </a:schemeClr>
                </a:solidFill>
              </a:rPr>
              <a:t> Δικαιωμάτων </a:t>
            </a:r>
            <a:r>
              <a:rPr lang="en-US" b="1" dirty="0" smtClean="0">
                <a:solidFill>
                  <a:schemeClr val="tx2">
                    <a:lumMod val="60000"/>
                    <a:lumOff val="40000"/>
                  </a:schemeClr>
                </a:solidFill>
              </a:rPr>
              <a:t>(DRM) </a:t>
            </a:r>
            <a:r>
              <a:rPr lang="el-GR" b="1" dirty="0" smtClean="0">
                <a:solidFill>
                  <a:schemeClr val="tx2">
                    <a:lumMod val="60000"/>
                    <a:lumOff val="40000"/>
                  </a:schemeClr>
                </a:solidFill>
              </a:rPr>
              <a:t>για διανομή περιεχομένου</a:t>
            </a:r>
            <a:endParaRPr lang="el-GR" dirty="0" smtClean="0">
              <a:solidFill>
                <a:schemeClr val="tx2">
                  <a:lumMod val="60000"/>
                  <a:lumOff val="40000"/>
                </a:schemeClr>
              </a:solidFill>
            </a:endParaRPr>
          </a:p>
          <a:p>
            <a:pPr algn="r"/>
            <a:endParaRPr lang="el-GR" sz="2400" b="1" dirty="0" smtClean="0">
              <a:solidFill>
                <a:srgbClr val="FFFFFF"/>
              </a:solidFill>
            </a:endParaRPr>
          </a:p>
          <a:p>
            <a:pPr algn="r"/>
            <a:r>
              <a:rPr lang="el-GR" sz="2400" b="1" dirty="0" smtClean="0">
                <a:solidFill>
                  <a:srgbClr val="FFFFFF"/>
                </a:solidFill>
              </a:rPr>
              <a:t>Υπό:</a:t>
            </a:r>
            <a:r>
              <a:rPr lang="el-GR" sz="2400" b="1" dirty="0" smtClean="0">
                <a:solidFill>
                  <a:schemeClr val="tx2">
                    <a:lumMod val="60000"/>
                    <a:lumOff val="40000"/>
                  </a:schemeClr>
                </a:solidFill>
              </a:rPr>
              <a:t> </a:t>
            </a:r>
            <a:r>
              <a:rPr lang="el-GR" sz="2400" b="1" dirty="0" smtClean="0">
                <a:solidFill>
                  <a:schemeClr val="accent3">
                    <a:lumMod val="40000"/>
                    <a:lumOff val="60000"/>
                  </a:schemeClr>
                </a:solidFill>
              </a:rPr>
              <a:t>Δέσποινα Κυρίτση</a:t>
            </a:r>
            <a:endParaRPr lang="el-GR" sz="2400" dirty="0" smtClean="0">
              <a:solidFill>
                <a:schemeClr val="accent3">
                  <a:lumMod val="40000"/>
                  <a:lumOff val="60000"/>
                </a:schemeClr>
              </a:solidFill>
            </a:endParaRPr>
          </a:p>
          <a:p>
            <a:pPr algn="r"/>
            <a:endParaRPr lang="el-GR" sz="1800" b="1" dirty="0" smtClean="0">
              <a:solidFill>
                <a:srgbClr val="FFFFFF"/>
              </a:solidFill>
            </a:endParaRPr>
          </a:p>
          <a:p>
            <a:pPr algn="r"/>
            <a:r>
              <a:rPr lang="el-GR" sz="1800" b="1" dirty="0" smtClean="0">
                <a:solidFill>
                  <a:srgbClr val="FFFFFF"/>
                </a:solidFill>
              </a:rPr>
              <a:t>Μάθημα: Ηλεκτρονική Δημοσίευση</a:t>
            </a:r>
          </a:p>
          <a:p>
            <a:pPr algn="r"/>
            <a:r>
              <a:rPr lang="el-GR" sz="1800" b="1" dirty="0" smtClean="0">
                <a:solidFill>
                  <a:srgbClr val="FFFFFF"/>
                </a:solidFill>
              </a:rPr>
              <a:t>Διδάσκων : Σ. Καπιδάκης</a:t>
            </a:r>
            <a:endParaRPr lang="en-US" sz="1800" b="1" dirty="0" smtClean="0">
              <a:solidFill>
                <a:srgbClr val="FFFFFF"/>
              </a:solidFill>
            </a:endParaRPr>
          </a:p>
          <a:p>
            <a:pPr algn="r"/>
            <a:endParaRPr lang="en-US" sz="1800" b="1" dirty="0" smtClean="0">
              <a:solidFill>
                <a:srgbClr val="FFFFFF"/>
              </a:solidFill>
            </a:endParaRPr>
          </a:p>
          <a:p>
            <a:r>
              <a:rPr lang="el-GR" sz="1800" b="1" dirty="0" smtClean="0">
                <a:solidFill>
                  <a:srgbClr val="FFFFFF"/>
                </a:solidFill>
              </a:rPr>
              <a:t>Αθήνα </a:t>
            </a:r>
          </a:p>
          <a:p>
            <a:r>
              <a:rPr lang="el-GR" sz="1800" b="1" dirty="0" smtClean="0">
                <a:solidFill>
                  <a:srgbClr val="FFFFFF"/>
                </a:solidFill>
              </a:rPr>
              <a:t>Ιούνιος 2008</a:t>
            </a:r>
            <a:endParaRPr lang="el-GR" sz="1800"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0"/>
            <a:ext cx="8229600" cy="1142984"/>
          </a:xfrm>
        </p:spPr>
        <p:txBody>
          <a:bodyPr/>
          <a:lstStyle/>
          <a:p>
            <a:r>
              <a:rPr lang="el-GR" sz="2800" dirty="0" smtClean="0"/>
              <a:t>ΤΥΠΙΚΟ ΜΟΝΤΕΛΟ DRM ΓΙΑ ΔΙΑΝΟΜΗ ΠΕΡΙΕΧΟΜΕΝΟΥ</a:t>
            </a:r>
            <a:r>
              <a:rPr lang="el-GR" sz="2400" dirty="0" smtClean="0"/>
              <a:t>       2/3</a:t>
            </a:r>
            <a:endParaRPr lang="el-GR" sz="2800" dirty="0"/>
          </a:p>
        </p:txBody>
      </p:sp>
      <p:sp>
        <p:nvSpPr>
          <p:cNvPr id="3" name="2 - Θέση περιεχομένου"/>
          <p:cNvSpPr>
            <a:spLocks noGrp="1"/>
          </p:cNvSpPr>
          <p:nvPr>
            <p:ph idx="1"/>
          </p:nvPr>
        </p:nvSpPr>
        <p:spPr>
          <a:xfrm>
            <a:off x="142844" y="1071546"/>
            <a:ext cx="9001156" cy="5786454"/>
          </a:xfrm>
        </p:spPr>
        <p:txBody>
          <a:bodyPr/>
          <a:lstStyle/>
          <a:p>
            <a:pPr algn="just"/>
            <a:r>
              <a:rPr lang="el-GR" dirty="0" smtClean="0">
                <a:latin typeface="Calibri" pitchFamily="34" charset="0"/>
              </a:rPr>
              <a:t>Ο </a:t>
            </a:r>
            <a:r>
              <a:rPr lang="el-GR" u="sng" dirty="0" smtClean="0">
                <a:latin typeface="Calibri" pitchFamily="34" charset="0"/>
              </a:rPr>
              <a:t>πάροχος περιεχομένου </a:t>
            </a:r>
            <a:r>
              <a:rPr lang="el-GR" dirty="0" smtClean="0">
                <a:latin typeface="Calibri" pitchFamily="34" charset="0"/>
              </a:rPr>
              <a:t>(</a:t>
            </a:r>
            <a:r>
              <a:rPr lang="en-US" dirty="0" smtClean="0">
                <a:latin typeface="Calibri" pitchFamily="34" charset="0"/>
              </a:rPr>
              <a:t>content provider</a:t>
            </a:r>
            <a:r>
              <a:rPr lang="el-GR" dirty="0" smtClean="0">
                <a:latin typeface="Calibri" pitchFamily="34" charset="0"/>
              </a:rPr>
              <a:t>) είναι ο δικαιούχος των ψηφιακών δικαιωμάτων του περιεχομένου και απαιτεί την προστασία αυτών</a:t>
            </a:r>
            <a:endParaRPr lang="en-US" dirty="0" smtClean="0">
              <a:latin typeface="Calibri" pitchFamily="34" charset="0"/>
            </a:endParaRPr>
          </a:p>
          <a:p>
            <a:pPr lvl="0" algn="just"/>
            <a:r>
              <a:rPr lang="el-GR" dirty="0" smtClean="0">
                <a:latin typeface="Calibri" pitchFamily="34" charset="0"/>
              </a:rPr>
              <a:t>Ο </a:t>
            </a:r>
            <a:r>
              <a:rPr lang="el-GR" u="sng" dirty="0" smtClean="0">
                <a:latin typeface="Calibri" pitchFamily="34" charset="0"/>
              </a:rPr>
              <a:t>διανομέας</a:t>
            </a:r>
            <a:r>
              <a:rPr lang="el-GR" dirty="0" smtClean="0">
                <a:latin typeface="Calibri" pitchFamily="34" charset="0"/>
              </a:rPr>
              <a:t> (</a:t>
            </a:r>
            <a:r>
              <a:rPr lang="en-US" dirty="0" smtClean="0">
                <a:latin typeface="Calibri" pitchFamily="34" charset="0"/>
              </a:rPr>
              <a:t>distributor</a:t>
            </a:r>
            <a:r>
              <a:rPr lang="el-GR" dirty="0" smtClean="0">
                <a:latin typeface="Calibri" pitchFamily="34" charset="0"/>
              </a:rPr>
              <a:t>) του περιεχομένου παρέχει τις οδούς διανομής όπως ένα ηλεκτρονικό κατάστημα ή ενός </a:t>
            </a:r>
            <a:r>
              <a:rPr lang="en-US" dirty="0" smtClean="0">
                <a:latin typeface="Calibri" pitchFamily="34" charset="0"/>
              </a:rPr>
              <a:t>web retailer</a:t>
            </a:r>
          </a:p>
          <a:p>
            <a:pPr algn="just"/>
            <a:r>
              <a:rPr lang="el-GR" dirty="0" smtClean="0">
                <a:latin typeface="Calibri" pitchFamily="34" charset="0"/>
              </a:rPr>
              <a:t>Το </a:t>
            </a:r>
            <a:r>
              <a:rPr lang="en-US" u="sng" dirty="0" smtClean="0">
                <a:latin typeface="Calibri" pitchFamily="34" charset="0"/>
              </a:rPr>
              <a:t>clearinghouse</a:t>
            </a:r>
            <a:r>
              <a:rPr lang="en-US" dirty="0" smtClean="0">
                <a:latin typeface="Calibri" pitchFamily="34" charset="0"/>
              </a:rPr>
              <a:t> </a:t>
            </a:r>
            <a:r>
              <a:rPr lang="el-GR" dirty="0" smtClean="0">
                <a:latin typeface="Calibri" pitchFamily="34" charset="0"/>
              </a:rPr>
              <a:t>αναλαμβάνει το οικονομικό κομμάτι της συναλλαγής για την έκδοση της ψηφιακής αδείας και εξοφλεί τις αμοιβές δικαιωμάτων στο πάροχο περιεχομένου και τις αμοιβές διανομής στο διανομέα αντίστοιχα.    </a:t>
            </a:r>
          </a:p>
          <a:p>
            <a:pPr lvl="0"/>
            <a:endParaRPr lang="en-US" dirty="0" smtClean="0">
              <a:latin typeface="Calibri" pitchFamily="34" charset="0"/>
            </a:endParaRPr>
          </a:p>
          <a:p>
            <a:pPr lvl="0"/>
            <a:endParaRPr lang="el-GR" dirty="0" smtClean="0">
              <a:latin typeface="Calibri" pitchFamily="34" charset="0"/>
            </a:endParaRP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10</a:t>
            </a:fld>
            <a:endParaRPr lang="en-US"/>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ΤΥΠΙΚΟ ΜΟΝΤΕΛΟ DRM ΓΙΑ ΔΙΑΝΟΜΗ ΠΕΡΙΕΧΟΜΕΝΟΥ</a:t>
            </a:r>
            <a:r>
              <a:rPr lang="el-GR" sz="2800" dirty="0" smtClean="0"/>
              <a:t>       </a:t>
            </a:r>
            <a:r>
              <a:rPr lang="el-GR" sz="2400" dirty="0" smtClean="0"/>
              <a:t>3/3</a:t>
            </a:r>
            <a:endParaRPr lang="el-GR" dirty="0"/>
          </a:p>
        </p:txBody>
      </p:sp>
      <p:sp>
        <p:nvSpPr>
          <p:cNvPr id="3" name="2 - Θέση περιεχομένου"/>
          <p:cNvSpPr>
            <a:spLocks noGrp="1"/>
          </p:cNvSpPr>
          <p:nvPr>
            <p:ph idx="1"/>
          </p:nvPr>
        </p:nvSpPr>
        <p:spPr>
          <a:xfrm>
            <a:off x="142844" y="1357298"/>
            <a:ext cx="8858312" cy="5357850"/>
          </a:xfrm>
        </p:spPr>
        <p:txBody>
          <a:bodyPr/>
          <a:lstStyle/>
          <a:p>
            <a:pPr lvl="0" algn="just"/>
            <a:r>
              <a:rPr lang="en-US" dirty="0" smtClean="0">
                <a:latin typeface="Calibri" pitchFamily="34" charset="0"/>
              </a:rPr>
              <a:t>O </a:t>
            </a:r>
            <a:r>
              <a:rPr lang="el-GR" u="sng" dirty="0" smtClean="0">
                <a:latin typeface="Calibri" pitchFamily="34" charset="0"/>
              </a:rPr>
              <a:t>καταναλωτής/τελικός χρήστης</a:t>
            </a:r>
            <a:r>
              <a:rPr lang="el-GR" dirty="0" smtClean="0">
                <a:latin typeface="Calibri" pitchFamily="34" charset="0"/>
              </a:rPr>
              <a:t> (</a:t>
            </a:r>
            <a:r>
              <a:rPr lang="en-US" dirty="0" smtClean="0">
                <a:latin typeface="Calibri" pitchFamily="34" charset="0"/>
              </a:rPr>
              <a:t>consumer</a:t>
            </a:r>
            <a:r>
              <a:rPr lang="el-GR" dirty="0" smtClean="0">
                <a:latin typeface="Calibri" pitchFamily="34" charset="0"/>
              </a:rPr>
              <a:t>) κάνοντας χρήση του συστήματος καταναλώνει το ψηφιακό περιεχόμενο (είτε το «κατεβάζει», είτε το αναπαράγει) μέσα από μια οδό διανομής και  πληρώνει το κόστος για την ψηφιακή άδεια χρήσης του πόρου. Το πρόγραμμα αναπαραγωγής περιλαμβάνει μια εφαρμογή που αναλαμβάνει την εκκίνηση της διαδικασίας αιτήσεως του ψηφιακού περιεχομένου και η αίτηση αποστέλλετε στο </a:t>
            </a:r>
            <a:r>
              <a:rPr lang="en-US" dirty="0" smtClean="0">
                <a:latin typeface="Calibri" pitchFamily="34" charset="0"/>
              </a:rPr>
              <a:t>clearinghouse </a:t>
            </a:r>
            <a:r>
              <a:rPr lang="el-GR" dirty="0" smtClean="0">
                <a:latin typeface="Calibri" pitchFamily="34" charset="0"/>
              </a:rPr>
              <a:t>που επιβάλλει τα δικαιώματα χρήσης</a:t>
            </a:r>
          </a:p>
          <a:p>
            <a:endParaRPr lang="el-GR"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11</a:t>
            </a:fld>
            <a:endParaRPr lang="en-US"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85860"/>
          </a:xfrm>
        </p:spPr>
        <p:txBody>
          <a:bodyPr/>
          <a:lstStyle/>
          <a:p>
            <a:r>
              <a:rPr lang="el-GR" sz="3200" dirty="0" smtClean="0"/>
              <a:t>ΥΛΟΠΟΙΗΣΗ ΔΙΑΔΙΚΑΣΙΑΣ ΛΕΙΤΟΥΡΓΙΑΣ ΕΝΟΣ ΤΥΠΙΚΟΥ DRM ΜΟΝΤΕΛΟΥ 1/3</a:t>
            </a:r>
            <a:endParaRPr lang="el-GR" dirty="0"/>
          </a:p>
        </p:txBody>
      </p:sp>
      <p:sp>
        <p:nvSpPr>
          <p:cNvPr id="3" name="2 - Θέση περιεχομένου"/>
          <p:cNvSpPr>
            <a:spLocks noGrp="1"/>
          </p:cNvSpPr>
          <p:nvPr>
            <p:ph idx="1"/>
          </p:nvPr>
        </p:nvSpPr>
        <p:spPr>
          <a:xfrm>
            <a:off x="214282" y="1357298"/>
            <a:ext cx="8786874" cy="5214974"/>
          </a:xfrm>
        </p:spPr>
        <p:txBody>
          <a:bodyPr/>
          <a:lstStyle/>
          <a:p>
            <a:r>
              <a:rPr lang="el-GR" dirty="0" smtClean="0">
                <a:latin typeface="Calibri" pitchFamily="34" charset="0"/>
              </a:rPr>
              <a:t>Ο πάροχος περιεχομένου κωδικοποιεί το ψηφιακό περιεχόμενο με ένα πρότυπο που υποστηρίζει το σύστημα </a:t>
            </a:r>
            <a:r>
              <a:rPr lang="en-US" dirty="0" smtClean="0">
                <a:latin typeface="Calibri" pitchFamily="34" charset="0"/>
              </a:rPr>
              <a:t>DRM</a:t>
            </a:r>
            <a:endParaRPr lang="el-GR" dirty="0" smtClean="0">
              <a:latin typeface="Calibri" pitchFamily="34" charset="0"/>
            </a:endParaRPr>
          </a:p>
          <a:p>
            <a:r>
              <a:rPr lang="el-GR" dirty="0" smtClean="0">
                <a:latin typeface="Calibri" pitchFamily="34" charset="0"/>
              </a:rPr>
              <a:t>Το ψηφιακό περιεχόμενο κρυπτογραφείται και ετοιμάζεται σαν πακέτο για την προετοιμασία πριν τη διανομή (υδρογράφημα κοκ)</a:t>
            </a:r>
          </a:p>
          <a:p>
            <a:r>
              <a:rPr lang="el-GR" dirty="0" smtClean="0">
                <a:latin typeface="Calibri" pitchFamily="34" charset="0"/>
              </a:rPr>
              <a:t>Το προστατευόμενο περιεχόμενο μεταφέρεται στο ανάλογο περιεχομένου διανομής διαδικτυακό διακομιστή (</a:t>
            </a:r>
            <a:r>
              <a:rPr lang="en-US" dirty="0" smtClean="0">
                <a:latin typeface="Calibri" pitchFamily="34" charset="0"/>
              </a:rPr>
              <a:t>web server</a:t>
            </a:r>
            <a:r>
              <a:rPr lang="el-GR" dirty="0" smtClean="0">
                <a:latin typeface="Calibri" pitchFamily="34" charset="0"/>
              </a:rPr>
              <a:t>, </a:t>
            </a:r>
            <a:r>
              <a:rPr lang="en-US" dirty="0" smtClean="0">
                <a:latin typeface="Calibri" pitchFamily="34" charset="0"/>
              </a:rPr>
              <a:t>streaming server</a:t>
            </a:r>
            <a:r>
              <a:rPr lang="el-GR" dirty="0" smtClean="0">
                <a:latin typeface="Calibri" pitchFamily="34" charset="0"/>
              </a:rPr>
              <a:t>) για </a:t>
            </a:r>
            <a:r>
              <a:rPr lang="en-US" dirty="0" smtClean="0">
                <a:latin typeface="Calibri" pitchFamily="34" charset="0"/>
              </a:rPr>
              <a:t>on</a:t>
            </a:r>
            <a:r>
              <a:rPr lang="el-GR" dirty="0" smtClean="0">
                <a:latin typeface="Calibri" pitchFamily="34" charset="0"/>
              </a:rPr>
              <a:t> – </a:t>
            </a:r>
            <a:r>
              <a:rPr lang="en-US" dirty="0" smtClean="0">
                <a:latin typeface="Calibri" pitchFamily="34" charset="0"/>
              </a:rPr>
              <a:t>line </a:t>
            </a:r>
            <a:r>
              <a:rPr lang="el-GR" dirty="0" smtClean="0">
                <a:latin typeface="Calibri" pitchFamily="34" charset="0"/>
              </a:rPr>
              <a:t>διανομή</a:t>
            </a: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12</a:t>
            </a:fld>
            <a:endParaRPr lang="en-US" dirty="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3200" dirty="0" smtClean="0"/>
              <a:t>ΥΛΟΠΟΙΗΣΗ ΔΙΑΔΙΚΑΣΙΑΣ ΛΕΙΤΟΥΡΓΙΑΣ ΕΝΟΣ ΤΥΠΙΚΟΥ DRM ΜΟΝΤΕΛΟΥ </a:t>
            </a:r>
            <a:r>
              <a:rPr lang="el-GR" sz="2400" dirty="0" smtClean="0"/>
              <a:t>2/3</a:t>
            </a:r>
            <a:endParaRPr lang="el-GR" sz="3200" dirty="0"/>
          </a:p>
        </p:txBody>
      </p:sp>
      <p:sp>
        <p:nvSpPr>
          <p:cNvPr id="3" name="2 - Θέση περιεχομένου"/>
          <p:cNvSpPr>
            <a:spLocks noGrp="1"/>
          </p:cNvSpPr>
          <p:nvPr>
            <p:ph idx="1"/>
          </p:nvPr>
        </p:nvSpPr>
        <p:spPr>
          <a:xfrm>
            <a:off x="214282" y="1500174"/>
            <a:ext cx="8715436" cy="5214974"/>
          </a:xfrm>
        </p:spPr>
        <p:txBody>
          <a:bodyPr/>
          <a:lstStyle/>
          <a:p>
            <a:r>
              <a:rPr lang="el-GR" dirty="0" smtClean="0">
                <a:latin typeface="Calibri" pitchFamily="34" charset="0"/>
              </a:rPr>
              <a:t>Η ψηφιακή άδεια που περιλαμβάνει τα κλειδιά αποκρυπτογράφησης και τους όρους χρήσης τότε στέλνεται στο </a:t>
            </a:r>
            <a:r>
              <a:rPr lang="en-US" dirty="0" smtClean="0">
                <a:latin typeface="Calibri" pitchFamily="34" charset="0"/>
              </a:rPr>
              <a:t>clearinghouse</a:t>
            </a:r>
            <a:endParaRPr lang="el-GR" dirty="0" smtClean="0">
              <a:latin typeface="Calibri" pitchFamily="34" charset="0"/>
            </a:endParaRPr>
          </a:p>
          <a:p>
            <a:r>
              <a:rPr lang="el-GR" dirty="0" smtClean="0">
                <a:latin typeface="Calibri" pitchFamily="34" charset="0"/>
              </a:rPr>
              <a:t>Στο άλλο άκρο της διαδικασίας, ο καταναλωτής ζητάει άδεια αναπαραγωγής ή αποθήκευσης από τον διαδικτυακό διακομιστή </a:t>
            </a:r>
          </a:p>
          <a:p>
            <a:r>
              <a:rPr lang="el-GR" dirty="0" smtClean="0">
                <a:latin typeface="Calibri" pitchFamily="34" charset="0"/>
              </a:rPr>
              <a:t>Μόλις παραλάβει την αίτηση αδείας το </a:t>
            </a:r>
            <a:r>
              <a:rPr lang="en-US" dirty="0" smtClean="0">
                <a:latin typeface="Calibri" pitchFamily="34" charset="0"/>
              </a:rPr>
              <a:t>clearinghouse</a:t>
            </a:r>
            <a:r>
              <a:rPr lang="el-GR" dirty="0" smtClean="0">
                <a:latin typeface="Calibri" pitchFamily="34" charset="0"/>
              </a:rPr>
              <a:t> επιβεβαιώνει την ταυτότητα του χρήστη και χρεώνει το λογαριασμό του</a:t>
            </a: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13</a:t>
            </a:fld>
            <a:endParaRPr lang="en-US" dirty="0"/>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28736"/>
          </a:xfrm>
        </p:spPr>
        <p:txBody>
          <a:bodyPr/>
          <a:lstStyle/>
          <a:p>
            <a:r>
              <a:rPr lang="el-GR" sz="3200" dirty="0" smtClean="0"/>
              <a:t>ΥΛΟΠΟΙΗΣΗ ΔΙΑΔΙΚΑΣΙΑΣ ΛΕΙΤΟΥΡΓΙΑΣ ΕΝΟΣ ΤΥΠΙΚΟΥ DRM ΜΟΝΤΕΛΟΥ </a:t>
            </a:r>
            <a:r>
              <a:rPr lang="el-GR" sz="2400" dirty="0" smtClean="0"/>
              <a:t>3/3</a:t>
            </a:r>
            <a:endParaRPr lang="el-GR" sz="3200" dirty="0"/>
          </a:p>
        </p:txBody>
      </p:sp>
      <p:sp>
        <p:nvSpPr>
          <p:cNvPr id="3" name="2 - Θέση περιεχομένου"/>
          <p:cNvSpPr>
            <a:spLocks noGrp="1"/>
          </p:cNvSpPr>
          <p:nvPr>
            <p:ph idx="1"/>
          </p:nvPr>
        </p:nvSpPr>
        <p:spPr>
          <a:xfrm>
            <a:off x="214282" y="1142984"/>
            <a:ext cx="8786874" cy="5500726"/>
          </a:xfrm>
        </p:spPr>
        <p:txBody>
          <a:bodyPr/>
          <a:lstStyle/>
          <a:p>
            <a:endParaRPr lang="en-US" dirty="0" smtClean="0">
              <a:latin typeface="Calibri" pitchFamily="34" charset="0"/>
            </a:endParaRPr>
          </a:p>
          <a:p>
            <a:r>
              <a:rPr lang="en-US" dirty="0" smtClean="0">
                <a:latin typeface="Calibri" pitchFamily="34" charset="0"/>
              </a:rPr>
              <a:t>T</a:t>
            </a:r>
            <a:r>
              <a:rPr lang="el-GR" dirty="0" smtClean="0">
                <a:latin typeface="Calibri" pitchFamily="34" charset="0"/>
              </a:rPr>
              <a:t>ο </a:t>
            </a:r>
            <a:r>
              <a:rPr lang="en-US" dirty="0" smtClean="0">
                <a:latin typeface="Calibri" pitchFamily="34" charset="0"/>
              </a:rPr>
              <a:t>clearinghouse</a:t>
            </a:r>
            <a:r>
              <a:rPr lang="el-GR" dirty="0" smtClean="0">
                <a:latin typeface="Calibri" pitchFamily="34" charset="0"/>
              </a:rPr>
              <a:t> αποστέλλει αναφορά της συναλλαγής στο πάροχο περιεχομένου</a:t>
            </a:r>
          </a:p>
          <a:p>
            <a:r>
              <a:rPr lang="el-GR" dirty="0" smtClean="0">
                <a:latin typeface="Calibri" pitchFamily="34" charset="0"/>
              </a:rPr>
              <a:t>Η άδεια αποστέλλεται στη συσκευή του καταναλωτή, αφού ο καταναλωτής έχει καταβάλει το απαραίτητο κόστος χρήσης μέσω ενός συστήματος ηλεκτρονικού εμπορίου και ο καταναλωτής ανάλογα με τα δικαιώματα χρήσης προχωράει στη χρήση του πόρου  </a:t>
            </a:r>
          </a:p>
          <a:p>
            <a:endParaRPr lang="el-GR" dirty="0" smtClean="0">
              <a:latin typeface="Calibri" pitchFamily="34" charset="0"/>
            </a:endParaRP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14</a:t>
            </a:fld>
            <a:endParaRPr lang="en-US"/>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900"/>
            <a:ext cx="8229600" cy="1214446"/>
          </a:xfrm>
        </p:spPr>
        <p:txBody>
          <a:bodyPr/>
          <a:lstStyle/>
          <a:p>
            <a:r>
              <a:rPr lang="el-GR" sz="3600" dirty="0" smtClean="0"/>
              <a:t>ΠΙΘΑΝΕΣ ΑΓΟΡΕΣ ΓΙΑ ΣΥΣΤΗΜΑΤΑ DRM</a:t>
            </a:r>
            <a:r>
              <a:rPr lang="en-US" sz="3600" dirty="0" smtClean="0"/>
              <a:t> </a:t>
            </a:r>
            <a:r>
              <a:rPr lang="en-US" sz="2400" dirty="0" smtClean="0"/>
              <a:t>1/2</a:t>
            </a:r>
            <a:endParaRPr lang="el-GR" dirty="0"/>
          </a:p>
        </p:txBody>
      </p:sp>
      <p:sp>
        <p:nvSpPr>
          <p:cNvPr id="3" name="2 - Θέση περιεχομένου"/>
          <p:cNvSpPr>
            <a:spLocks noGrp="1"/>
          </p:cNvSpPr>
          <p:nvPr>
            <p:ph idx="1"/>
          </p:nvPr>
        </p:nvSpPr>
        <p:spPr>
          <a:xfrm>
            <a:off x="214282" y="928670"/>
            <a:ext cx="8929718" cy="5715040"/>
          </a:xfrm>
        </p:spPr>
        <p:txBody>
          <a:bodyPr/>
          <a:lstStyle/>
          <a:p>
            <a:r>
              <a:rPr lang="el-GR" dirty="0" smtClean="0">
                <a:latin typeface="Calibri" pitchFamily="34" charset="0"/>
              </a:rPr>
              <a:t>Τα συστήματα </a:t>
            </a:r>
            <a:r>
              <a:rPr lang="en-US" dirty="0" smtClean="0">
                <a:latin typeface="Calibri" pitchFamily="34" charset="0"/>
              </a:rPr>
              <a:t>DRM </a:t>
            </a:r>
            <a:r>
              <a:rPr lang="el-GR" dirty="0" smtClean="0">
                <a:latin typeface="Calibri" pitchFamily="34" charset="0"/>
              </a:rPr>
              <a:t>μπορούν να χρησιμοποιηθούν για την ηλεκτρονική υγεία (</a:t>
            </a:r>
            <a:r>
              <a:rPr lang="en-US" dirty="0" smtClean="0">
                <a:latin typeface="Calibri" pitchFamily="34" charset="0"/>
              </a:rPr>
              <a:t>e</a:t>
            </a:r>
            <a:r>
              <a:rPr lang="el-GR" dirty="0" smtClean="0">
                <a:latin typeface="Calibri" pitchFamily="34" charset="0"/>
              </a:rPr>
              <a:t>- </a:t>
            </a:r>
            <a:r>
              <a:rPr lang="en-US" dirty="0" smtClean="0">
                <a:latin typeface="Calibri" pitchFamily="34" charset="0"/>
              </a:rPr>
              <a:t>health</a:t>
            </a:r>
            <a:r>
              <a:rPr lang="el-GR" dirty="0" smtClean="0">
                <a:latin typeface="Calibri" pitchFamily="34" charset="0"/>
              </a:rPr>
              <a:t>)  και να προστατεύσουν το απόρρητο του ασθενή. Να διασφαλίσουν την αποθήκευση και την μεταφορά προσωπικών δεδομένων μέσα από ανοικτά συστήματα</a:t>
            </a:r>
          </a:p>
          <a:p>
            <a:r>
              <a:rPr lang="el-GR" dirty="0" smtClean="0">
                <a:latin typeface="Calibri" pitchFamily="34" charset="0"/>
              </a:rPr>
              <a:t>Σε ένα περιβάλλον ηλεκτρονικής μάθησης και πληροφορίας τα συστήματα </a:t>
            </a:r>
            <a:r>
              <a:rPr lang="en-US" dirty="0" smtClean="0">
                <a:latin typeface="Calibri" pitchFamily="34" charset="0"/>
              </a:rPr>
              <a:t>DRM </a:t>
            </a:r>
            <a:r>
              <a:rPr lang="el-GR" dirty="0" smtClean="0">
                <a:latin typeface="Calibri" pitchFamily="34" charset="0"/>
              </a:rPr>
              <a:t> θα μπορούσαν να διευκολύνουν το εμπόριο και την ανταλλαγή μαθησιακών αντικειμένων μεταξύ ιδρυμάτων σε βάση είτε ελεύθερη είτε με την καταβολή αντιτίμου. </a:t>
            </a: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15</a:t>
            </a:fld>
            <a:endParaRPr lang="en-US" dirty="0"/>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357298"/>
          </a:xfrm>
        </p:spPr>
        <p:txBody>
          <a:bodyPr/>
          <a:lstStyle/>
          <a:p>
            <a:r>
              <a:rPr lang="el-GR" sz="3600" dirty="0" smtClean="0"/>
              <a:t>ΠΙΘΑΝΕΣ ΑΓΟΡΕΣ ΓΙΑ ΣΥΣΤΗΜΑΤΑ DRM</a:t>
            </a:r>
            <a:r>
              <a:rPr lang="en-US" sz="3600" dirty="0" smtClean="0"/>
              <a:t>  </a:t>
            </a:r>
            <a:r>
              <a:rPr lang="en-US" sz="2800" dirty="0" smtClean="0"/>
              <a:t>2/2</a:t>
            </a:r>
            <a:endParaRPr lang="el-GR" sz="3600" dirty="0"/>
          </a:p>
        </p:txBody>
      </p:sp>
      <p:sp>
        <p:nvSpPr>
          <p:cNvPr id="3" name="2 - Θέση περιεχομένου"/>
          <p:cNvSpPr>
            <a:spLocks noGrp="1"/>
          </p:cNvSpPr>
          <p:nvPr>
            <p:ph idx="1"/>
          </p:nvPr>
        </p:nvSpPr>
        <p:spPr>
          <a:xfrm>
            <a:off x="214282" y="1571612"/>
            <a:ext cx="8786874" cy="5072098"/>
          </a:xfrm>
        </p:spPr>
        <p:txBody>
          <a:bodyPr/>
          <a:lstStyle/>
          <a:p>
            <a:r>
              <a:rPr lang="el-GR" dirty="0" smtClean="0">
                <a:latin typeface="Calibri" pitchFamily="34" charset="0"/>
              </a:rPr>
              <a:t>Μια ακόμη πιθανή αγορά για τα συστήματα αυτά θα μπορούσε να είναι η διαχείριση ενός συστήματος τεκμηρίων σε ένα εταιρικό </a:t>
            </a:r>
            <a:r>
              <a:rPr lang="en-US" dirty="0" smtClean="0">
                <a:latin typeface="Calibri" pitchFamily="34" charset="0"/>
              </a:rPr>
              <a:t>intranet</a:t>
            </a:r>
            <a:r>
              <a:rPr lang="el-GR" dirty="0" smtClean="0">
                <a:latin typeface="Calibri" pitchFamily="34" charset="0"/>
              </a:rPr>
              <a:t>. Ένα σύστημα </a:t>
            </a:r>
            <a:r>
              <a:rPr lang="en-US" dirty="0" smtClean="0">
                <a:latin typeface="Calibri" pitchFamily="34" charset="0"/>
              </a:rPr>
              <a:t>DRM</a:t>
            </a:r>
            <a:r>
              <a:rPr lang="el-GR" dirty="0" smtClean="0">
                <a:latin typeface="Calibri" pitchFamily="34" charset="0"/>
              </a:rPr>
              <a:t> μέσα σε μια εταιρία μπορεί να διασφαλίσει την πρόσβαση εγκεκριμένων χρηστών σε συγκεκριμένες πληροφορίες και να βοηθήσει στην αποφυγή της αποκάλυψης εταιρικών μυστικών σε ανταγωνιστές</a:t>
            </a: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16</a:t>
            </a:fld>
            <a:endParaRPr lang="en-US"/>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900"/>
            <a:ext cx="8229600" cy="785818"/>
          </a:xfrm>
        </p:spPr>
        <p:txBody>
          <a:bodyPr/>
          <a:lstStyle/>
          <a:p>
            <a:r>
              <a:rPr lang="el-GR" sz="3600" dirty="0" smtClean="0"/>
              <a:t>NOMIKA ZHTHMATA </a:t>
            </a:r>
            <a:r>
              <a:rPr lang="el-GR" sz="2400" dirty="0" smtClean="0"/>
              <a:t>1/2</a:t>
            </a:r>
            <a:endParaRPr lang="el-GR" sz="3600" dirty="0"/>
          </a:p>
        </p:txBody>
      </p:sp>
      <p:sp>
        <p:nvSpPr>
          <p:cNvPr id="3" name="2 - Θέση περιεχομένου"/>
          <p:cNvSpPr>
            <a:spLocks noGrp="1"/>
          </p:cNvSpPr>
          <p:nvPr>
            <p:ph idx="1"/>
          </p:nvPr>
        </p:nvSpPr>
        <p:spPr>
          <a:xfrm>
            <a:off x="285720" y="642918"/>
            <a:ext cx="8572560" cy="6000792"/>
          </a:xfrm>
        </p:spPr>
        <p:txBody>
          <a:bodyPr/>
          <a:lstStyle/>
          <a:p>
            <a:r>
              <a:rPr lang="en-US" dirty="0" smtClean="0">
                <a:solidFill>
                  <a:schemeClr val="bg2">
                    <a:lumMod val="60000"/>
                    <a:lumOff val="40000"/>
                  </a:schemeClr>
                </a:solidFill>
                <a:latin typeface="Calibri" pitchFamily="34" charset="0"/>
              </a:rPr>
              <a:t>US Digital Millennium Copyright Act</a:t>
            </a:r>
            <a:r>
              <a:rPr lang="el-GR" dirty="0" smtClean="0">
                <a:solidFill>
                  <a:schemeClr val="bg2">
                    <a:lumMod val="60000"/>
                    <a:lumOff val="40000"/>
                  </a:schemeClr>
                </a:solidFill>
                <a:latin typeface="Calibri" pitchFamily="34" charset="0"/>
              </a:rPr>
              <a:t> (</a:t>
            </a:r>
            <a:r>
              <a:rPr lang="en-US" dirty="0" smtClean="0">
                <a:solidFill>
                  <a:schemeClr val="bg2">
                    <a:lumMod val="60000"/>
                    <a:lumOff val="40000"/>
                  </a:schemeClr>
                </a:solidFill>
                <a:latin typeface="Calibri" pitchFamily="34" charset="0"/>
              </a:rPr>
              <a:t>DMCA</a:t>
            </a:r>
            <a:r>
              <a:rPr lang="el-GR" dirty="0" smtClean="0">
                <a:solidFill>
                  <a:schemeClr val="bg2">
                    <a:lumMod val="60000"/>
                    <a:lumOff val="40000"/>
                  </a:schemeClr>
                </a:solidFill>
                <a:latin typeface="Calibri" pitchFamily="34" charset="0"/>
              </a:rPr>
              <a:t>)</a:t>
            </a:r>
          </a:p>
          <a:p>
            <a:pPr>
              <a:buFont typeface="Wingdings" pitchFamily="2" charset="2"/>
              <a:buChar char="§"/>
            </a:pPr>
            <a:r>
              <a:rPr lang="el-GR" sz="2400" i="1" dirty="0" smtClean="0">
                <a:latin typeface="Calibri" pitchFamily="34" charset="0"/>
              </a:rPr>
              <a:t>Ενσωματώνει τις συνθήκες του Παγκόσμιου Οργανισμού Πνευματικής Ιδιοκτησίας (</a:t>
            </a:r>
            <a:r>
              <a:rPr lang="en-US" sz="2400" i="1" dirty="0" smtClean="0">
                <a:latin typeface="Calibri" pitchFamily="34" charset="0"/>
              </a:rPr>
              <a:t>WIPO</a:t>
            </a:r>
            <a:r>
              <a:rPr lang="el-GR" sz="2400" i="1" dirty="0" smtClean="0">
                <a:latin typeface="Calibri" pitchFamily="34" charset="0"/>
              </a:rPr>
              <a:t>): τη Συνθήκη για τα Πνευματικά Δικαιώματα και τη Συνθήκη για την Δημόσια Εκτέλεση και τα Φωνογραφήματα </a:t>
            </a:r>
          </a:p>
          <a:p>
            <a:pPr>
              <a:buFont typeface="Wingdings" pitchFamily="2" charset="2"/>
              <a:buChar char="§"/>
            </a:pPr>
            <a:r>
              <a:rPr lang="el-GR" sz="2400" i="1" dirty="0" smtClean="0">
                <a:latin typeface="Calibri" pitchFamily="34" charset="0"/>
              </a:rPr>
              <a:t>Ποινικές διώξεις για απόπειρα δημιουργίας και διανομής εργαλείων παράκαμψης </a:t>
            </a:r>
            <a:r>
              <a:rPr lang="en-US" sz="2400" i="1" dirty="0" smtClean="0">
                <a:latin typeface="Calibri" pitchFamily="34" charset="0"/>
              </a:rPr>
              <a:t>DRM</a:t>
            </a:r>
            <a:r>
              <a:rPr lang="el-GR" sz="2400" i="1" dirty="0" smtClean="0">
                <a:latin typeface="Calibri" pitchFamily="34" charset="0"/>
              </a:rPr>
              <a:t> </a:t>
            </a:r>
          </a:p>
          <a:p>
            <a:pPr>
              <a:buFont typeface="Wingdings" pitchFamily="2" charset="2"/>
              <a:buChar char="§"/>
            </a:pPr>
            <a:r>
              <a:rPr lang="el-GR" sz="2400" i="1" dirty="0" smtClean="0">
                <a:latin typeface="Calibri" pitchFamily="34" charset="0"/>
              </a:rPr>
              <a:t>Καταπνίγει την καινοτομία και την ακαδημαϊκή ελευθερία και είναι άμεση απειλή προς τα προγράμματα ανοικτού κώδικα.</a:t>
            </a:r>
          </a:p>
          <a:p>
            <a:r>
              <a:rPr lang="en-US" dirty="0" smtClean="0">
                <a:solidFill>
                  <a:schemeClr val="bg2">
                    <a:lumMod val="60000"/>
                    <a:lumOff val="40000"/>
                  </a:schemeClr>
                </a:solidFill>
                <a:latin typeface="Calibri" pitchFamily="34" charset="0"/>
              </a:rPr>
              <a:t>European Union Copyright Directive</a:t>
            </a:r>
            <a:r>
              <a:rPr lang="el-GR" dirty="0" smtClean="0">
                <a:solidFill>
                  <a:schemeClr val="bg2">
                    <a:lumMod val="60000"/>
                    <a:lumOff val="40000"/>
                  </a:schemeClr>
                </a:solidFill>
                <a:latin typeface="Calibri" pitchFamily="34" charset="0"/>
              </a:rPr>
              <a:t> (</a:t>
            </a:r>
            <a:r>
              <a:rPr lang="en-US" dirty="0" smtClean="0">
                <a:solidFill>
                  <a:schemeClr val="bg2">
                    <a:lumMod val="60000"/>
                    <a:lumOff val="40000"/>
                  </a:schemeClr>
                </a:solidFill>
                <a:latin typeface="Calibri" pitchFamily="34" charset="0"/>
              </a:rPr>
              <a:t>EUCD</a:t>
            </a:r>
            <a:r>
              <a:rPr lang="el-GR" dirty="0" smtClean="0">
                <a:solidFill>
                  <a:schemeClr val="bg2">
                    <a:lumMod val="60000"/>
                    <a:lumOff val="40000"/>
                  </a:schemeClr>
                </a:solidFill>
                <a:latin typeface="Calibri" pitchFamily="34" charset="0"/>
              </a:rPr>
              <a:t>)</a:t>
            </a:r>
          </a:p>
          <a:p>
            <a:pPr>
              <a:buFont typeface="Wingdings" pitchFamily="2" charset="2"/>
              <a:buChar char="§"/>
            </a:pPr>
            <a:r>
              <a:rPr lang="el-GR" sz="2400" i="1" dirty="0" smtClean="0">
                <a:latin typeface="Calibri" pitchFamily="34" charset="0"/>
              </a:rPr>
              <a:t>Ευρωπαϊκή οδηγία που ενσωματώνει τις συνθήκες του </a:t>
            </a:r>
            <a:r>
              <a:rPr lang="en-US" sz="2400" i="1" dirty="0" smtClean="0">
                <a:latin typeface="Calibri" pitchFamily="34" charset="0"/>
              </a:rPr>
              <a:t>WIPO </a:t>
            </a:r>
            <a:r>
              <a:rPr lang="el-GR" sz="2400" i="1" dirty="0" smtClean="0">
                <a:latin typeface="Calibri" pitchFamily="34" charset="0"/>
              </a:rPr>
              <a:t>προς τα μέλη της Ευρωπαϊκής Ένωσης, τα καλεί για ενσωμάτωση της οδηγίας στη εθνική τους νομοθεσία </a:t>
            </a:r>
          </a:p>
          <a:p>
            <a:pPr>
              <a:buFont typeface="Wingdings" pitchFamily="2" charset="2"/>
              <a:buChar char="§"/>
            </a:pPr>
            <a:r>
              <a:rPr lang="el-GR" sz="2400" i="1" dirty="0" smtClean="0">
                <a:latin typeface="Calibri" pitchFamily="34" charset="0"/>
              </a:rPr>
              <a:t>Προωθεί ποινικές διώξεις για παράκαμψη </a:t>
            </a:r>
            <a:r>
              <a:rPr lang="en-US" sz="2400" i="1" dirty="0" smtClean="0">
                <a:latin typeface="Calibri" pitchFamily="34" charset="0"/>
              </a:rPr>
              <a:t>DRM</a:t>
            </a:r>
            <a:r>
              <a:rPr lang="el-GR" sz="2400" i="1" dirty="0" smtClean="0">
                <a:latin typeface="Calibri" pitchFamily="34" charset="0"/>
              </a:rPr>
              <a:t> </a:t>
            </a:r>
          </a:p>
          <a:p>
            <a:pPr>
              <a:buFont typeface="Wingdings" pitchFamily="2" charset="2"/>
              <a:buChar char="§"/>
            </a:pPr>
            <a:endParaRPr lang="el-GR" sz="2400" i="1"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17</a:t>
            </a:fld>
            <a:endParaRPr lang="en-US"/>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000108"/>
          </a:xfrm>
        </p:spPr>
        <p:txBody>
          <a:bodyPr/>
          <a:lstStyle/>
          <a:p>
            <a:r>
              <a:rPr lang="el-GR" sz="4000" dirty="0" smtClean="0"/>
              <a:t>NOMIKA ZHTHMATA </a:t>
            </a:r>
            <a:r>
              <a:rPr lang="el-GR" sz="3200" dirty="0" smtClean="0"/>
              <a:t>2/2</a:t>
            </a:r>
            <a:endParaRPr lang="el-GR" dirty="0"/>
          </a:p>
        </p:txBody>
      </p:sp>
      <p:sp>
        <p:nvSpPr>
          <p:cNvPr id="3" name="2 - Θέση περιεχομένου"/>
          <p:cNvSpPr>
            <a:spLocks noGrp="1"/>
          </p:cNvSpPr>
          <p:nvPr>
            <p:ph idx="1"/>
          </p:nvPr>
        </p:nvSpPr>
        <p:spPr>
          <a:xfrm>
            <a:off x="214282" y="785794"/>
            <a:ext cx="8715436" cy="5929354"/>
          </a:xfrm>
        </p:spPr>
        <p:txBody>
          <a:bodyPr/>
          <a:lstStyle/>
          <a:p>
            <a:r>
              <a:rPr lang="en-US" dirty="0" smtClean="0">
                <a:solidFill>
                  <a:schemeClr val="bg2">
                    <a:lumMod val="60000"/>
                    <a:lumOff val="40000"/>
                  </a:schemeClr>
                </a:solidFill>
                <a:latin typeface="Calibri" pitchFamily="34" charset="0"/>
              </a:rPr>
              <a:t>Australian Copyright</a:t>
            </a:r>
            <a:r>
              <a:rPr lang="el-GR" dirty="0" smtClean="0">
                <a:solidFill>
                  <a:schemeClr val="bg2">
                    <a:lumMod val="60000"/>
                    <a:lumOff val="40000"/>
                  </a:schemeClr>
                </a:solidFill>
                <a:latin typeface="Calibri" pitchFamily="34" charset="0"/>
              </a:rPr>
              <a:t>  </a:t>
            </a:r>
            <a:r>
              <a:rPr lang="en-US" dirty="0" smtClean="0">
                <a:solidFill>
                  <a:schemeClr val="bg2">
                    <a:lumMod val="60000"/>
                    <a:lumOff val="40000"/>
                  </a:schemeClr>
                </a:solidFill>
                <a:latin typeface="Calibri" pitchFamily="34" charset="0"/>
              </a:rPr>
              <a:t>Amendment</a:t>
            </a:r>
            <a:r>
              <a:rPr lang="el-GR" dirty="0" smtClean="0">
                <a:solidFill>
                  <a:schemeClr val="bg2">
                    <a:lumMod val="60000"/>
                    <a:lumOff val="40000"/>
                  </a:schemeClr>
                </a:solidFill>
                <a:latin typeface="Calibri" pitchFamily="34" charset="0"/>
              </a:rPr>
              <a:t> (</a:t>
            </a:r>
            <a:r>
              <a:rPr lang="en-US" dirty="0" smtClean="0">
                <a:solidFill>
                  <a:schemeClr val="bg2">
                    <a:lumMod val="60000"/>
                    <a:lumOff val="40000"/>
                  </a:schemeClr>
                </a:solidFill>
                <a:latin typeface="Calibri" pitchFamily="34" charset="0"/>
              </a:rPr>
              <a:t>Digital Agenda</a:t>
            </a:r>
            <a:r>
              <a:rPr lang="el-GR" dirty="0" smtClean="0">
                <a:solidFill>
                  <a:schemeClr val="bg2">
                    <a:lumMod val="60000"/>
                    <a:lumOff val="40000"/>
                  </a:schemeClr>
                </a:solidFill>
                <a:latin typeface="Calibri" pitchFamily="34" charset="0"/>
              </a:rPr>
              <a:t>) </a:t>
            </a:r>
            <a:r>
              <a:rPr lang="en-US" dirty="0" smtClean="0">
                <a:solidFill>
                  <a:schemeClr val="bg2">
                    <a:lumMod val="60000"/>
                    <a:lumOff val="40000"/>
                  </a:schemeClr>
                </a:solidFill>
                <a:latin typeface="Calibri" pitchFamily="34" charset="0"/>
              </a:rPr>
              <a:t>Act</a:t>
            </a:r>
            <a:r>
              <a:rPr lang="el-GR" dirty="0" smtClean="0">
                <a:solidFill>
                  <a:schemeClr val="bg2">
                    <a:lumMod val="60000"/>
                    <a:lumOff val="40000"/>
                  </a:schemeClr>
                </a:solidFill>
                <a:latin typeface="Calibri" pitchFamily="34" charset="0"/>
              </a:rPr>
              <a:t> 2000 </a:t>
            </a:r>
          </a:p>
          <a:p>
            <a:pPr>
              <a:buFont typeface="Wingdings" pitchFamily="2" charset="2"/>
              <a:buChar char="§"/>
            </a:pPr>
            <a:r>
              <a:rPr lang="el-GR" sz="2400" i="1" dirty="0" smtClean="0">
                <a:latin typeface="Calibri" pitchFamily="34" charset="0"/>
              </a:rPr>
              <a:t>παρόμοιο με το νόμο των Η. Π. Α.</a:t>
            </a:r>
          </a:p>
          <a:p>
            <a:pPr>
              <a:buFont typeface="Wingdings" pitchFamily="2" charset="2"/>
              <a:buChar char="§"/>
            </a:pPr>
            <a:r>
              <a:rPr lang="el-GR" sz="2400" i="1" dirty="0" smtClean="0">
                <a:latin typeface="Calibri" pitchFamily="34" charset="0"/>
              </a:rPr>
              <a:t>Εισάγει αστικές και ποινικές διώξεις για παράκαμψη </a:t>
            </a:r>
            <a:r>
              <a:rPr lang="en-US" sz="2400" i="1" dirty="0" smtClean="0">
                <a:latin typeface="Calibri" pitchFamily="34" charset="0"/>
              </a:rPr>
              <a:t>DRM</a:t>
            </a:r>
          </a:p>
          <a:p>
            <a:pPr>
              <a:buFont typeface="Wingdings" pitchFamily="2" charset="2"/>
              <a:buChar char="§"/>
            </a:pPr>
            <a:r>
              <a:rPr lang="el-GR" sz="2400" i="1" dirty="0" smtClean="0">
                <a:latin typeface="Calibri" pitchFamily="34" charset="0"/>
              </a:rPr>
              <a:t>Εξαιρεί ρητά</a:t>
            </a:r>
            <a:r>
              <a:rPr lang="en-US" sz="2400" i="1" dirty="0" smtClean="0">
                <a:latin typeface="Calibri" pitchFamily="34" charset="0"/>
              </a:rPr>
              <a:t>:</a:t>
            </a:r>
            <a:r>
              <a:rPr lang="el-GR" sz="2400" i="1" dirty="0" smtClean="0">
                <a:latin typeface="Calibri" pitchFamily="34" charset="0"/>
              </a:rPr>
              <a:t> </a:t>
            </a:r>
          </a:p>
          <a:p>
            <a:pPr>
              <a:buNone/>
            </a:pPr>
            <a:r>
              <a:rPr lang="el-GR" sz="2400" i="1" dirty="0" smtClean="0">
                <a:solidFill>
                  <a:schemeClr val="bg2">
                    <a:lumMod val="60000"/>
                    <a:lumOff val="40000"/>
                  </a:schemeClr>
                </a:solidFill>
                <a:latin typeface="Calibri" pitchFamily="34" charset="0"/>
              </a:rPr>
              <a:t>	α)</a:t>
            </a:r>
            <a:r>
              <a:rPr lang="el-GR" sz="2400" i="1" dirty="0" smtClean="0">
                <a:latin typeface="Calibri" pitchFamily="34" charset="0"/>
              </a:rPr>
              <a:t>την αναπαραγωγή προγραμμάτων υπολογιστών για δημιουργία διαλειτουργικών προϊόντων ή την διόρθωση λαθών ή για την διενέργεια τεστ ασφαλείας	</a:t>
            </a:r>
          </a:p>
          <a:p>
            <a:pPr>
              <a:buNone/>
            </a:pPr>
            <a:r>
              <a:rPr lang="el-GR" sz="2400" i="1" dirty="0" smtClean="0">
                <a:latin typeface="Calibri" pitchFamily="34" charset="0"/>
              </a:rPr>
              <a:t>	</a:t>
            </a:r>
            <a:r>
              <a:rPr lang="el-GR" sz="2400" i="1" dirty="0" smtClean="0">
                <a:solidFill>
                  <a:schemeClr val="bg2">
                    <a:lumMod val="60000"/>
                    <a:lumOff val="40000"/>
                  </a:schemeClr>
                </a:solidFill>
                <a:latin typeface="Calibri" pitchFamily="34" charset="0"/>
              </a:rPr>
              <a:t>β)</a:t>
            </a:r>
            <a:r>
              <a:rPr lang="el-GR" sz="2400" i="1" dirty="0" smtClean="0">
                <a:latin typeface="Calibri" pitchFamily="34" charset="0"/>
              </a:rPr>
              <a:t> προσφέρει κάλυψη στις βιβλιοθήκες και τις δραστηριότητες που αναπτύσσουν καθώς και τους αρχειακούς οργανισμούς </a:t>
            </a:r>
          </a:p>
          <a:p>
            <a:pPr>
              <a:buNone/>
            </a:pPr>
            <a:r>
              <a:rPr lang="el-GR" sz="2400" i="1" dirty="0" smtClean="0">
                <a:solidFill>
                  <a:schemeClr val="bg2">
                    <a:lumMod val="60000"/>
                    <a:lumOff val="40000"/>
                  </a:schemeClr>
                </a:solidFill>
                <a:latin typeface="Calibri" pitchFamily="34" charset="0"/>
              </a:rPr>
              <a:t>	γ) </a:t>
            </a:r>
            <a:r>
              <a:rPr lang="el-GR" sz="2400" i="1" dirty="0" smtClean="0">
                <a:latin typeface="Calibri" pitchFamily="34" charset="0"/>
              </a:rPr>
              <a:t>επιτρέπει τη χρήση προστατευόμενου υλικού από το Στέμμα και </a:t>
            </a:r>
            <a:r>
              <a:rPr lang="el-GR" sz="2400" i="1" dirty="0" smtClean="0">
                <a:solidFill>
                  <a:schemeClr val="bg2">
                    <a:lumMod val="60000"/>
                    <a:lumOff val="40000"/>
                  </a:schemeClr>
                </a:solidFill>
                <a:latin typeface="Calibri" pitchFamily="34" charset="0"/>
              </a:rPr>
              <a:t>δ)</a:t>
            </a:r>
            <a:r>
              <a:rPr lang="el-GR" sz="2400" i="1" dirty="0" smtClean="0">
                <a:latin typeface="Calibri" pitchFamily="34" charset="0"/>
              </a:rPr>
              <a:t> καλύπτει  δραστηριότητες από ακαδημαϊκά ιδρύματα και οργανισμούς που εξυπηρετούν ΑΜΕΑ και προχωρεί στη κάλυψη τους μέσω θεσμοθετημένων αδειών χρήσης </a:t>
            </a: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18</a:t>
            </a:fld>
            <a:endParaRPr lang="en-US" dirty="0"/>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85794"/>
          </a:xfrm>
        </p:spPr>
        <p:txBody>
          <a:bodyPr/>
          <a:lstStyle/>
          <a:p>
            <a:r>
              <a:rPr lang="el-GR" sz="4000" dirty="0" smtClean="0"/>
              <a:t>ΠΡΟΒΛΗΜΑΤΑ</a:t>
            </a:r>
            <a:r>
              <a:rPr lang="el-GR" dirty="0" smtClean="0"/>
              <a:t> </a:t>
            </a:r>
            <a:r>
              <a:rPr lang="el-GR" sz="2800" dirty="0" smtClean="0"/>
              <a:t>1/2</a:t>
            </a:r>
            <a:endParaRPr lang="el-GR" sz="2800" dirty="0"/>
          </a:p>
        </p:txBody>
      </p:sp>
      <p:sp>
        <p:nvSpPr>
          <p:cNvPr id="3" name="2 - Θέση περιεχομένου"/>
          <p:cNvSpPr>
            <a:spLocks noGrp="1"/>
          </p:cNvSpPr>
          <p:nvPr>
            <p:ph idx="1"/>
          </p:nvPr>
        </p:nvSpPr>
        <p:spPr>
          <a:xfrm>
            <a:off x="214282" y="714356"/>
            <a:ext cx="8786874" cy="5929354"/>
          </a:xfrm>
        </p:spPr>
        <p:txBody>
          <a:bodyPr/>
          <a:lstStyle/>
          <a:p>
            <a:r>
              <a:rPr lang="el-GR" dirty="0" smtClean="0">
                <a:latin typeface="Calibri" pitchFamily="34" charset="0"/>
              </a:rPr>
              <a:t>Τα </a:t>
            </a:r>
            <a:r>
              <a:rPr lang="en-US" dirty="0" smtClean="0">
                <a:latin typeface="Calibri" pitchFamily="34" charset="0"/>
              </a:rPr>
              <a:t>DRM </a:t>
            </a:r>
            <a:r>
              <a:rPr lang="el-GR" dirty="0" smtClean="0">
                <a:latin typeface="Calibri" pitchFamily="34" charset="0"/>
              </a:rPr>
              <a:t>έχουν επικεντρωθεί στη προστασία του περιεχομένου παρά στη διαχείριση των δικαιωμάτων του χρήστη</a:t>
            </a:r>
            <a:endParaRPr lang="en-US" dirty="0" smtClean="0">
              <a:latin typeface="Calibri" pitchFamily="34" charset="0"/>
            </a:endParaRPr>
          </a:p>
          <a:p>
            <a:r>
              <a:rPr lang="el-GR" dirty="0" smtClean="0">
                <a:latin typeface="Calibri" pitchFamily="34" charset="0"/>
              </a:rPr>
              <a:t>Προβλήματα που αφορούν την προστασία των προσωπικών δεδομένων</a:t>
            </a:r>
            <a:endParaRPr lang="en-US" dirty="0" smtClean="0">
              <a:latin typeface="Calibri" pitchFamily="34" charset="0"/>
            </a:endParaRPr>
          </a:p>
          <a:p>
            <a:r>
              <a:rPr lang="en-US" dirty="0" smtClean="0">
                <a:latin typeface="Calibri" pitchFamily="34" charset="0"/>
              </a:rPr>
              <a:t>H </a:t>
            </a:r>
            <a:r>
              <a:rPr lang="el-GR" dirty="0" smtClean="0">
                <a:latin typeface="Calibri" pitchFamily="34" charset="0"/>
              </a:rPr>
              <a:t>επιβολή περιορισμών θίγει τον κοινωνικά εδραιωμένο «προσωπικό χώρο»,</a:t>
            </a:r>
            <a:r>
              <a:rPr lang="en-US" dirty="0" smtClean="0">
                <a:latin typeface="Calibri" pitchFamily="34" charset="0"/>
              </a:rPr>
              <a:t> </a:t>
            </a:r>
            <a:r>
              <a:rPr lang="el-GR" dirty="0" smtClean="0">
                <a:latin typeface="Calibri" pitchFamily="34" charset="0"/>
              </a:rPr>
              <a:t>περιορίζει την  αυτονομία του χρήστη και καθορίζει τη χρήση και «απόλαυση» των πνευματικών προϊόντων</a:t>
            </a:r>
          </a:p>
          <a:p>
            <a:r>
              <a:rPr lang="el-GR" dirty="0" smtClean="0">
                <a:latin typeface="Calibri" pitchFamily="34" charset="0"/>
              </a:rPr>
              <a:t>Περιορισμοί στη πληροφορία, ελευθερία διακίνησης ιδεών – δίκαιη χρήση (</a:t>
            </a:r>
            <a:r>
              <a:rPr lang="en-US" dirty="0" smtClean="0">
                <a:latin typeface="Calibri" pitchFamily="34" charset="0"/>
              </a:rPr>
              <a:t>fair use</a:t>
            </a:r>
            <a:r>
              <a:rPr lang="el-GR" dirty="0" smtClean="0">
                <a:latin typeface="Calibri" pitchFamily="34" charset="0"/>
              </a:rPr>
              <a:t>)</a:t>
            </a: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19</a:t>
            </a:fld>
            <a:endParaRPr lang="en-US"/>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82660"/>
          </a:xfrm>
        </p:spPr>
        <p:txBody>
          <a:bodyPr/>
          <a:lstStyle/>
          <a:p>
            <a:r>
              <a:rPr lang="el-GR" dirty="0" smtClean="0"/>
              <a:t>Περιεχόμενα</a:t>
            </a:r>
            <a:endParaRPr lang="el-GR" dirty="0"/>
          </a:p>
        </p:txBody>
      </p:sp>
      <p:sp>
        <p:nvSpPr>
          <p:cNvPr id="3" name="2 - Θέση περιεχομένου"/>
          <p:cNvSpPr>
            <a:spLocks noGrp="1"/>
          </p:cNvSpPr>
          <p:nvPr>
            <p:ph idx="1"/>
          </p:nvPr>
        </p:nvSpPr>
        <p:spPr>
          <a:xfrm>
            <a:off x="457200" y="1600200"/>
            <a:ext cx="8229600" cy="4972072"/>
          </a:xfrm>
        </p:spPr>
        <p:txBody>
          <a:bodyPr/>
          <a:lstStyle/>
          <a:p>
            <a:r>
              <a:rPr lang="el-GR" sz="2400" dirty="0" smtClean="0"/>
              <a:t>ΕΙΣΑΓΩΓΗ</a:t>
            </a:r>
          </a:p>
          <a:p>
            <a:r>
              <a:rPr lang="el-GR" sz="2400" dirty="0" smtClean="0"/>
              <a:t>ΠΑΡΟΥΣΙΑΣΗ ΛΕΙΤΟΥΡΓΙΑΣ ΣΥΣΤΗΜΑΤΩΝ </a:t>
            </a:r>
            <a:r>
              <a:rPr lang="en-US" sz="2400" dirty="0" smtClean="0"/>
              <a:t>DRM</a:t>
            </a:r>
            <a:r>
              <a:rPr lang="el-GR" sz="2400" dirty="0" smtClean="0"/>
              <a:t> ΓΙΑ ΔΙΑΝΟΜΗ ΠΕΡΙΕΧΟΜΕΝΟΥ</a:t>
            </a:r>
          </a:p>
          <a:p>
            <a:r>
              <a:rPr lang="el-GR" sz="2400" dirty="0" smtClean="0"/>
              <a:t>ΤΥΠΙΚΟ ΜΟΝΤΕΛΟ DRM ΓΙΑ ΔΙΑΝΟΜΗ ΠΕΡΙΕΧΟΜΕΝΟΥ</a:t>
            </a:r>
          </a:p>
          <a:p>
            <a:r>
              <a:rPr lang="el-GR" sz="2400" dirty="0" smtClean="0"/>
              <a:t>ΥΛΟΠΟΙΗΣΗ ΔΙΑΔΙΚΑΣΙΑΣ ΛΕΙΤΟΥΡΓΙΑΣ ΕΝΟΣ ΤΥΠΙΚΟΥ DRM ΜΟΝΤΕΛΟΥ</a:t>
            </a:r>
          </a:p>
          <a:p>
            <a:r>
              <a:rPr lang="el-GR" sz="2400" dirty="0" smtClean="0"/>
              <a:t>ΠΙΘΑΝΕΣ ΑΓΟΡΕΣ ΓΙΑ ΣΥΣΤΗΜΑΤΑ DRM</a:t>
            </a:r>
          </a:p>
          <a:p>
            <a:r>
              <a:rPr lang="el-GR" sz="2400" dirty="0" smtClean="0"/>
              <a:t>NOMIKA ZHTHMATA</a:t>
            </a:r>
          </a:p>
          <a:p>
            <a:r>
              <a:rPr lang="el-GR" sz="2400" dirty="0" smtClean="0"/>
              <a:t>ΠΡΟΒΛΗΜΑΤΑ</a:t>
            </a:r>
          </a:p>
          <a:p>
            <a:r>
              <a:rPr lang="el-GR" sz="2400" dirty="0" smtClean="0"/>
              <a:t>ΣΥΜΠΕΡΑΣΜΑΤΑ</a:t>
            </a:r>
            <a:endParaRPr lang="el-GR" sz="2400" i="1" dirty="0" smtClean="0"/>
          </a:p>
          <a:p>
            <a:endParaRPr lang="el-GR" dirty="0"/>
          </a:p>
        </p:txBody>
      </p:sp>
      <p:sp>
        <p:nvSpPr>
          <p:cNvPr id="4" name="3 - Θέση αριθμού διαφάνειας"/>
          <p:cNvSpPr>
            <a:spLocks noGrp="1"/>
          </p:cNvSpPr>
          <p:nvPr>
            <p:ph type="sldNum" sz="quarter" idx="12"/>
          </p:nvPr>
        </p:nvSpPr>
        <p:spPr/>
        <p:txBody>
          <a:bodyPr/>
          <a:lstStyle/>
          <a:p>
            <a:r>
              <a:rPr lang="el-GR" dirty="0" smtClean="0"/>
              <a:t>2</a:t>
            </a:r>
          </a:p>
          <a:p>
            <a:endParaRPr lang="en-US" dirty="0"/>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14356"/>
          </a:xfrm>
        </p:spPr>
        <p:txBody>
          <a:bodyPr/>
          <a:lstStyle/>
          <a:p>
            <a:r>
              <a:rPr lang="el-GR" dirty="0" smtClean="0"/>
              <a:t>ΠΡΟΒΛΗΜΑΤΑ </a:t>
            </a:r>
            <a:r>
              <a:rPr lang="el-GR" sz="2800" dirty="0" smtClean="0"/>
              <a:t>2/2</a:t>
            </a:r>
            <a:endParaRPr lang="el-GR" dirty="0"/>
          </a:p>
        </p:txBody>
      </p:sp>
      <p:sp>
        <p:nvSpPr>
          <p:cNvPr id="3" name="2 - Θέση περιεχομένου"/>
          <p:cNvSpPr>
            <a:spLocks noGrp="1"/>
          </p:cNvSpPr>
          <p:nvPr>
            <p:ph idx="1"/>
          </p:nvPr>
        </p:nvSpPr>
        <p:spPr>
          <a:xfrm>
            <a:off x="214282" y="785794"/>
            <a:ext cx="8715436" cy="5715040"/>
          </a:xfrm>
        </p:spPr>
        <p:txBody>
          <a:bodyPr/>
          <a:lstStyle/>
          <a:p>
            <a:r>
              <a:rPr lang="el-GR" dirty="0" smtClean="0">
                <a:latin typeface="Calibri" pitchFamily="34" charset="0"/>
              </a:rPr>
              <a:t>Φόβος της προσβολής του απορρήτου καθώς όλα τα συστήματα περιλαμβάνουν </a:t>
            </a:r>
            <a:r>
              <a:rPr lang="en-US" dirty="0" smtClean="0">
                <a:latin typeface="Calibri" pitchFamily="34" charset="0"/>
              </a:rPr>
              <a:t>clearinghouses </a:t>
            </a:r>
            <a:r>
              <a:rPr lang="el-GR" dirty="0" smtClean="0">
                <a:latin typeface="Calibri" pitchFamily="34" charset="0"/>
              </a:rPr>
              <a:t>που συλλέγουν προσωπικά δεδομένα αλλά και προγράμματα </a:t>
            </a:r>
            <a:r>
              <a:rPr lang="en-US" dirty="0" smtClean="0">
                <a:latin typeface="Calibri" pitchFamily="34" charset="0"/>
              </a:rPr>
              <a:t>spyware </a:t>
            </a:r>
            <a:r>
              <a:rPr lang="el-GR" dirty="0" smtClean="0">
                <a:latin typeface="Calibri" pitchFamily="34" charset="0"/>
              </a:rPr>
              <a:t>που παρακολουθούν τις ενέργειες των χρηστών στον προσωπικό υπολογιστή τους και συλλέγουν προσωπικά δεδομένα</a:t>
            </a:r>
          </a:p>
          <a:p>
            <a:r>
              <a:rPr lang="el-GR" dirty="0" smtClean="0">
                <a:latin typeface="Calibri" pitchFamily="34" charset="0"/>
              </a:rPr>
              <a:t>τα συστήματα κτίστηκαν  για να διαχειριστούν τα πνευματικά δικαιώματα στη ψηφιακή εποχή αλλά ουσιαστικά έχουν γίνει μέσα επιβολής του </a:t>
            </a:r>
            <a:r>
              <a:rPr lang="en-US" dirty="0" smtClean="0">
                <a:latin typeface="Calibri" pitchFamily="34" charset="0"/>
              </a:rPr>
              <a:t>copyright</a:t>
            </a:r>
            <a:r>
              <a:rPr lang="el-GR" dirty="0" smtClean="0">
                <a:latin typeface="Calibri" pitchFamily="34" charset="0"/>
              </a:rPr>
              <a:t>. </a:t>
            </a:r>
          </a:p>
          <a:p>
            <a:endParaRPr lang="el-GR"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20</a:t>
            </a:fld>
            <a:endParaRPr lang="en-US"/>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785794"/>
          </a:xfrm>
        </p:spPr>
        <p:txBody>
          <a:bodyPr/>
          <a:lstStyle/>
          <a:p>
            <a:r>
              <a:rPr lang="el-GR" dirty="0" smtClean="0"/>
              <a:t>ΣΥΜΠΕΡΑΣΜΑΤΑ </a:t>
            </a:r>
            <a:r>
              <a:rPr lang="el-GR" sz="3200" dirty="0" smtClean="0"/>
              <a:t>1/2</a:t>
            </a:r>
            <a:endParaRPr lang="el-GR" sz="3200" dirty="0"/>
          </a:p>
        </p:txBody>
      </p:sp>
      <p:sp>
        <p:nvSpPr>
          <p:cNvPr id="3" name="2 - Θέση περιεχομένου"/>
          <p:cNvSpPr>
            <a:spLocks noGrp="1"/>
          </p:cNvSpPr>
          <p:nvPr>
            <p:ph idx="1"/>
          </p:nvPr>
        </p:nvSpPr>
        <p:spPr>
          <a:xfrm>
            <a:off x="214282" y="1000108"/>
            <a:ext cx="8786874" cy="5643602"/>
          </a:xfrm>
        </p:spPr>
        <p:txBody>
          <a:bodyPr/>
          <a:lstStyle/>
          <a:p>
            <a:r>
              <a:rPr lang="el-GR" dirty="0" smtClean="0">
                <a:latin typeface="Calibri" pitchFamily="34" charset="0"/>
              </a:rPr>
              <a:t>Τα συστήματα διαχείρισης ψηφιακών δικαιωμάτων είναι μια πολύπλοκη υπόθεση</a:t>
            </a:r>
          </a:p>
          <a:p>
            <a:r>
              <a:rPr lang="el-GR" dirty="0" smtClean="0">
                <a:latin typeface="Calibri" pitchFamily="34" charset="0"/>
              </a:rPr>
              <a:t>Τα συστήματα επιτρέπουν στους πάροχους ψηφιακού περιεχομένου να αναπτύσσουν υπηρεσίες χωρίς το φόβο απώλειας του ελέγχου του πολύτιμου περιουσιακού τους στοιχείου: του ψηφιακού περιεχομένου</a:t>
            </a:r>
          </a:p>
          <a:p>
            <a:r>
              <a:rPr lang="el-GR" dirty="0" smtClean="0">
                <a:latin typeface="Calibri" pitchFamily="34" charset="0"/>
              </a:rPr>
              <a:t>Κύριο ερώτημα που τίθεται είναι αν ο καταναλωτής είναι πρόθυμος να κοστολογηθεί και να ακολουθήσει τους κανόνες που ορίζουν τα συστήματα</a:t>
            </a:r>
          </a:p>
          <a:p>
            <a:pPr>
              <a:buNone/>
            </a:pPr>
            <a:endParaRPr lang="el-GR"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21</a:t>
            </a:fld>
            <a:endParaRPr lang="en-US"/>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857232"/>
          </a:xfrm>
        </p:spPr>
        <p:txBody>
          <a:bodyPr/>
          <a:lstStyle/>
          <a:p>
            <a:r>
              <a:rPr lang="el-GR" dirty="0" smtClean="0"/>
              <a:t>ΣΥΜΠΕΡΑΣΜΑΤΑ </a:t>
            </a:r>
            <a:r>
              <a:rPr lang="el-GR" sz="2800" dirty="0" smtClean="0"/>
              <a:t>2/2</a:t>
            </a:r>
            <a:endParaRPr lang="el-GR" sz="2800" dirty="0"/>
          </a:p>
        </p:txBody>
      </p:sp>
      <p:sp>
        <p:nvSpPr>
          <p:cNvPr id="3" name="2 - Θέση περιεχομένου"/>
          <p:cNvSpPr>
            <a:spLocks noGrp="1"/>
          </p:cNvSpPr>
          <p:nvPr>
            <p:ph idx="1"/>
          </p:nvPr>
        </p:nvSpPr>
        <p:spPr>
          <a:xfrm>
            <a:off x="0" y="1142984"/>
            <a:ext cx="9144000" cy="5715016"/>
          </a:xfrm>
        </p:spPr>
        <p:txBody>
          <a:bodyPr/>
          <a:lstStyle/>
          <a:p>
            <a:r>
              <a:rPr lang="el-GR" dirty="0" smtClean="0">
                <a:latin typeface="Calibri" pitchFamily="34" charset="0"/>
              </a:rPr>
              <a:t>Οι πλατφόρμες  είναι ασύμβατες με τα δικαιώματα «δίκαιης χρήσης» (</a:t>
            </a:r>
            <a:r>
              <a:rPr lang="en-US" dirty="0" smtClean="0">
                <a:latin typeface="Calibri" pitchFamily="34" charset="0"/>
              </a:rPr>
              <a:t>fair use</a:t>
            </a:r>
            <a:r>
              <a:rPr lang="el-GR" dirty="0" smtClean="0">
                <a:latin typeface="Calibri" pitchFamily="34" charset="0"/>
              </a:rPr>
              <a:t>) </a:t>
            </a:r>
          </a:p>
          <a:p>
            <a:r>
              <a:rPr lang="el-GR" dirty="0" smtClean="0">
                <a:latin typeface="Calibri" pitchFamily="34" charset="0"/>
              </a:rPr>
              <a:t>Για να ενθαρρυνθούν οι καταναλωτές στην αγορά ψηφιακού υλικού και να αποδεχτούν τις νέες υπηρεσίες η βιομηχανία ψηφιακού </a:t>
            </a:r>
            <a:r>
              <a:rPr lang="el-GR" smtClean="0">
                <a:latin typeface="Calibri" pitchFamily="34" charset="0"/>
              </a:rPr>
              <a:t>περιεχομένου πρέπει </a:t>
            </a:r>
            <a:r>
              <a:rPr lang="el-GR" dirty="0" smtClean="0">
                <a:latin typeface="Calibri" pitchFamily="34" charset="0"/>
              </a:rPr>
              <a:t>να ανακαλύψει ένα ελκυστικό επιχειρηματικό μοντέλο το οποίο θα είναι προσιτό στη χρήση, με δίκαιο κόστος και θα σέβεται τα δικαιώματα του καταναλωτή.</a:t>
            </a:r>
          </a:p>
          <a:p>
            <a:r>
              <a:rPr lang="el-GR" dirty="0" smtClean="0">
                <a:latin typeface="Calibri" pitchFamily="34" charset="0"/>
              </a:rPr>
              <a:t>Οι κυβερνήσεις πρέπει να υποστηρίξουν τα </a:t>
            </a:r>
            <a:r>
              <a:rPr lang="en-US" dirty="0" smtClean="0">
                <a:latin typeface="Calibri" pitchFamily="34" charset="0"/>
              </a:rPr>
              <a:t>DRM </a:t>
            </a:r>
            <a:r>
              <a:rPr lang="el-GR" dirty="0" smtClean="0">
                <a:latin typeface="Calibri" pitchFamily="34" charset="0"/>
              </a:rPr>
              <a:t>αλλά και να προωθήσουν τη δίκαιη χρήση</a:t>
            </a:r>
            <a:r>
              <a:rPr lang="el-GR" dirty="0" smtClean="0"/>
              <a:t>. </a:t>
            </a:r>
          </a:p>
          <a:p>
            <a:endParaRPr lang="el-GR"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22</a:t>
            </a:fld>
            <a:endParaRPr lang="en-US"/>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85728"/>
            <a:ext cx="8229600" cy="6286544"/>
          </a:xfrm>
        </p:spPr>
        <p:txBody>
          <a:bodyPr/>
          <a:lstStyle/>
          <a:p>
            <a:pPr algn="ctr">
              <a:buNone/>
            </a:pPr>
            <a:endParaRPr lang="el-GR" sz="7200" dirty="0" smtClean="0">
              <a:solidFill>
                <a:schemeClr val="tx2">
                  <a:lumMod val="50000"/>
                </a:schemeClr>
              </a:solidFill>
            </a:endParaRPr>
          </a:p>
          <a:p>
            <a:pPr algn="ctr">
              <a:buNone/>
            </a:pPr>
            <a:r>
              <a:rPr lang="el-GR" sz="8800" dirty="0" smtClean="0">
                <a:solidFill>
                  <a:schemeClr val="tx2">
                    <a:lumMod val="50000"/>
                  </a:schemeClr>
                </a:solidFill>
                <a:latin typeface="Comic Sans MS" pitchFamily="66" charset="0"/>
              </a:rPr>
              <a:t>ΕΥΧΑΡΙΣΤΩ </a:t>
            </a:r>
          </a:p>
          <a:p>
            <a:pPr algn="ctr">
              <a:buNone/>
            </a:pPr>
            <a:r>
              <a:rPr lang="el-GR" sz="8800" dirty="0" smtClean="0">
                <a:solidFill>
                  <a:schemeClr val="tx2">
                    <a:lumMod val="50000"/>
                  </a:schemeClr>
                </a:solidFill>
                <a:latin typeface="Comic Sans MS" pitchFamily="66" charset="0"/>
              </a:rPr>
              <a:t>ΠΟΛΥ!!!</a:t>
            </a:r>
            <a:endParaRPr lang="el-GR" sz="8800" dirty="0">
              <a:solidFill>
                <a:schemeClr val="tx2">
                  <a:lumMod val="50000"/>
                </a:schemeClr>
              </a:solidFill>
              <a:latin typeface="Comic Sans MS" pitchFamily="66"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23</a:t>
            </a:fld>
            <a:endParaRPr lang="en-US"/>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857256"/>
          </a:xfrm>
        </p:spPr>
        <p:txBody>
          <a:bodyPr/>
          <a:lstStyle/>
          <a:p>
            <a:r>
              <a:rPr lang="el-GR" dirty="0" smtClean="0"/>
              <a:t>Εισαγωγή </a:t>
            </a:r>
            <a:r>
              <a:rPr lang="el-GR" sz="2400" dirty="0" smtClean="0"/>
              <a:t>1/2</a:t>
            </a:r>
            <a:endParaRPr lang="el-GR" sz="3600" dirty="0"/>
          </a:p>
        </p:txBody>
      </p:sp>
      <p:sp>
        <p:nvSpPr>
          <p:cNvPr id="3" name="2 - Θέση περιεχομένου"/>
          <p:cNvSpPr>
            <a:spLocks noGrp="1"/>
          </p:cNvSpPr>
          <p:nvPr>
            <p:ph idx="1"/>
          </p:nvPr>
        </p:nvSpPr>
        <p:spPr>
          <a:xfrm>
            <a:off x="457200" y="1142984"/>
            <a:ext cx="8229600" cy="5357850"/>
          </a:xfrm>
        </p:spPr>
        <p:txBody>
          <a:bodyPr/>
          <a:lstStyle/>
          <a:p>
            <a:pPr algn="just"/>
            <a:r>
              <a:rPr lang="el-GR" sz="2800" dirty="0" smtClean="0">
                <a:latin typeface="Calibri" pitchFamily="34" charset="0"/>
              </a:rPr>
              <a:t>Η ανάγκη προστασίας της πνευματικής ιδιοκτησίας στο διαδίκτυο οδήγησε στη δημιουργία συστημάτων </a:t>
            </a:r>
            <a:r>
              <a:rPr lang="en-US" sz="2800" dirty="0" smtClean="0">
                <a:latin typeface="Calibri" pitchFamily="34" charset="0"/>
              </a:rPr>
              <a:t>DRM</a:t>
            </a:r>
            <a:endParaRPr lang="el-GR" sz="2800" dirty="0" smtClean="0">
              <a:latin typeface="Calibri" pitchFamily="34" charset="0"/>
            </a:endParaRPr>
          </a:p>
          <a:p>
            <a:pPr algn="just"/>
            <a:r>
              <a:rPr lang="el-GR" sz="2800" dirty="0" smtClean="0">
                <a:latin typeface="Calibri" pitchFamily="34" charset="0"/>
              </a:rPr>
              <a:t>Τα Συστήματα Διαχείρισης Ψηφιακών Δικαιωμάτων για την διαχείριση του περιεχομένου</a:t>
            </a:r>
            <a:r>
              <a:rPr lang="en-US" sz="2800" dirty="0" smtClean="0">
                <a:latin typeface="Calibri" pitchFamily="34" charset="0"/>
              </a:rPr>
              <a:t>.</a:t>
            </a:r>
            <a:r>
              <a:rPr lang="el-GR" sz="2800" dirty="0" smtClean="0">
                <a:latin typeface="Calibri" pitchFamily="34" charset="0"/>
              </a:rPr>
              <a:t> ευρύτερα γνωστά ως </a:t>
            </a:r>
            <a:r>
              <a:rPr lang="en-US" sz="2800" dirty="0" smtClean="0">
                <a:latin typeface="Calibri" pitchFamily="34" charset="0"/>
              </a:rPr>
              <a:t>DRM, </a:t>
            </a:r>
            <a:r>
              <a:rPr lang="el-GR" sz="2800" dirty="0" smtClean="0">
                <a:latin typeface="Calibri" pitchFamily="34" charset="0"/>
              </a:rPr>
              <a:t>ανήκουν στη κατηγορία τεχνολογικών μέτρων προστασίας των ψηφιακών δικαιωμάτων</a:t>
            </a:r>
            <a:endParaRPr lang="en-US" sz="2800" dirty="0" smtClean="0">
              <a:latin typeface="Calibri" pitchFamily="34" charset="0"/>
            </a:endParaRPr>
          </a:p>
          <a:p>
            <a:pPr algn="just"/>
            <a:r>
              <a:rPr lang="el-GR" sz="2800" dirty="0" smtClean="0">
                <a:latin typeface="Calibri" pitchFamily="34" charset="0"/>
              </a:rPr>
              <a:t>Είναι συστήματα προστασίας και ελέγχου της διανομής και της χρήσης ψηφιακών πόρων υψηλής αξίας</a:t>
            </a:r>
          </a:p>
          <a:p>
            <a:pPr algn="just">
              <a:buNone/>
            </a:pPr>
            <a:endParaRPr lang="el-GR" sz="2800" dirty="0" smtClean="0">
              <a:latin typeface="Calibri" pitchFamily="34" charset="0"/>
            </a:endParaRPr>
          </a:p>
          <a:p>
            <a:pPr>
              <a:buNone/>
            </a:pPr>
            <a:endParaRPr lang="el-GR" dirty="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3</a:t>
            </a:fld>
            <a:endParaRPr lang="en-US"/>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Εισαγωγή </a:t>
            </a:r>
            <a:r>
              <a:rPr lang="el-GR" sz="2400" dirty="0" smtClean="0"/>
              <a:t>2/2</a:t>
            </a:r>
            <a:endParaRPr lang="el-GR" sz="2800" dirty="0"/>
          </a:p>
        </p:txBody>
      </p:sp>
      <p:sp>
        <p:nvSpPr>
          <p:cNvPr id="3" name="2 - Θέση περιεχομένου"/>
          <p:cNvSpPr>
            <a:spLocks noGrp="1"/>
          </p:cNvSpPr>
          <p:nvPr>
            <p:ph idx="1"/>
          </p:nvPr>
        </p:nvSpPr>
        <p:spPr>
          <a:xfrm>
            <a:off x="457200" y="1357298"/>
            <a:ext cx="8229600" cy="5286412"/>
          </a:xfrm>
        </p:spPr>
        <p:txBody>
          <a:bodyPr/>
          <a:lstStyle/>
          <a:p>
            <a:pPr algn="just"/>
            <a:r>
              <a:rPr lang="el-GR" sz="2800" dirty="0" smtClean="0">
                <a:latin typeface="Calibri" pitchFamily="34" charset="0"/>
              </a:rPr>
              <a:t>Προσφέρουν σταθερή προστασία ενάντια στη μη εγκεκριμένη χρήση του ψηφιακού περιεχομένου</a:t>
            </a:r>
          </a:p>
          <a:p>
            <a:pPr algn="just"/>
            <a:r>
              <a:rPr lang="el-GR" sz="2800" dirty="0" smtClean="0">
                <a:latin typeface="Calibri" pitchFamily="34" charset="0"/>
              </a:rPr>
              <a:t>Περιορίζουν την πρόσβαση ανάλογα με τα δικαιώματα που κατέχει ο χρήστης</a:t>
            </a:r>
          </a:p>
          <a:p>
            <a:pPr algn="just"/>
            <a:r>
              <a:rPr lang="el-GR" sz="2800" dirty="0" smtClean="0">
                <a:latin typeface="Calibri" pitchFamily="34" charset="0"/>
              </a:rPr>
              <a:t>Λειτουργούν σε διαφορετικές συσκευές όπως οικιακοί υπολογιστές, κινητά τηλέφωνα, </a:t>
            </a:r>
            <a:r>
              <a:rPr lang="en-US" sz="2800" dirty="0" smtClean="0">
                <a:latin typeface="Calibri" pitchFamily="34" charset="0"/>
              </a:rPr>
              <a:t>PDA</a:t>
            </a:r>
            <a:r>
              <a:rPr lang="el-GR" sz="2800" dirty="0" smtClean="0">
                <a:latin typeface="Calibri" pitchFamily="34" charset="0"/>
              </a:rPr>
              <a:t>, φορητοί υπολογιστές</a:t>
            </a:r>
          </a:p>
          <a:p>
            <a:pPr algn="just"/>
            <a:r>
              <a:rPr lang="el-GR" sz="2800" dirty="0" smtClean="0">
                <a:latin typeface="Calibri" pitchFamily="34" charset="0"/>
              </a:rPr>
              <a:t>Έχουν έλεγχο πρόσβασης στο τρόπο διανομής του περιεχόμενου που παραλαμβάνεται από το χρήστη (μέσο αποθήκευσης, μέσο αναπαραγωγής, μέσο αντιγραφής, προνόμια εκτύπωσης </a:t>
            </a:r>
            <a:r>
              <a:rPr lang="el-GR" sz="2800" dirty="0" err="1" smtClean="0">
                <a:latin typeface="Calibri" pitchFamily="34" charset="0"/>
              </a:rPr>
              <a:t>κ.ο.κ</a:t>
            </a:r>
            <a:r>
              <a:rPr lang="el-GR" sz="2800" dirty="0" smtClean="0">
                <a:latin typeface="Calibri" pitchFamily="34" charset="0"/>
              </a:rPr>
              <a:t>). </a:t>
            </a:r>
          </a:p>
          <a:p>
            <a:pPr algn="just"/>
            <a:endParaRPr lang="el-GR" sz="2800"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4</a:t>
            </a:fld>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1214446"/>
          </a:xfrm>
        </p:spPr>
        <p:txBody>
          <a:bodyPr/>
          <a:lstStyle/>
          <a:p>
            <a:r>
              <a:rPr lang="el-GR" sz="2800" dirty="0" smtClean="0"/>
              <a:t>ΠΑΡΟΥΣΙΑΣΗ ΛΕΙΤΟΥΡΓΙΑΣ ΣΥΣΤΗΜΑΤΩΝ </a:t>
            </a:r>
            <a:r>
              <a:rPr lang="en-US" sz="2800" dirty="0" smtClean="0"/>
              <a:t>DRM</a:t>
            </a:r>
            <a:r>
              <a:rPr lang="el-GR" sz="2800" dirty="0" smtClean="0"/>
              <a:t> ΓΙΑ ΔΙΑΝΟΜΗ ΠΕΡΙΕΧΟΜΕΝΟΥ </a:t>
            </a:r>
            <a:r>
              <a:rPr lang="el-GR" sz="2000" dirty="0" smtClean="0"/>
              <a:t>1/3</a:t>
            </a:r>
            <a:endParaRPr lang="el-GR" sz="4000" dirty="0"/>
          </a:p>
        </p:txBody>
      </p:sp>
      <p:sp>
        <p:nvSpPr>
          <p:cNvPr id="3" name="2 - Θέση περιεχομένου"/>
          <p:cNvSpPr>
            <a:spLocks noGrp="1"/>
          </p:cNvSpPr>
          <p:nvPr>
            <p:ph idx="1"/>
          </p:nvPr>
        </p:nvSpPr>
        <p:spPr>
          <a:xfrm>
            <a:off x="285720" y="1214422"/>
            <a:ext cx="8715436" cy="5400700"/>
          </a:xfrm>
        </p:spPr>
        <p:txBody>
          <a:bodyPr/>
          <a:lstStyle/>
          <a:p>
            <a:pPr algn="just"/>
            <a:r>
              <a:rPr lang="el-GR" sz="2800" dirty="0" smtClean="0">
                <a:latin typeface="Calibri" pitchFamily="34" charset="0"/>
              </a:rPr>
              <a:t>Πυρήνας της λειτουργίας των </a:t>
            </a:r>
            <a:r>
              <a:rPr lang="en-US" sz="2800" dirty="0" smtClean="0">
                <a:latin typeface="Calibri" pitchFamily="34" charset="0"/>
              </a:rPr>
              <a:t>DRM </a:t>
            </a:r>
            <a:r>
              <a:rPr lang="el-GR" sz="2800" dirty="0" smtClean="0">
                <a:latin typeface="Calibri" pitchFamily="34" charset="0"/>
              </a:rPr>
              <a:t>είναι η χρήση των ψηφιακών αδειών χρήσης. Αντί να αγοράσει το ψηφιακό περιεχόμενο</a:t>
            </a:r>
            <a:r>
              <a:rPr lang="en-US" sz="2800" dirty="0" smtClean="0">
                <a:latin typeface="Calibri" pitchFamily="34" charset="0"/>
              </a:rPr>
              <a:t>,</a:t>
            </a:r>
            <a:r>
              <a:rPr lang="el-GR" sz="2800" dirty="0" smtClean="0">
                <a:latin typeface="Calibri" pitchFamily="34" charset="0"/>
              </a:rPr>
              <a:t> ο καταναλωτής αγοράζει μια άδεια που νόμιμα του επιτρέπει συγκεκριμένα δικαιώματα σε αυτό</a:t>
            </a:r>
          </a:p>
          <a:p>
            <a:pPr algn="just"/>
            <a:r>
              <a:rPr lang="el-GR" sz="2800" dirty="0" smtClean="0">
                <a:latin typeface="Calibri" pitchFamily="34" charset="0"/>
              </a:rPr>
              <a:t>Η άδεια είναι ένα ψηφιακό αρχείο δεδομένων που εξειδικεύει συγκεκριμένα δικαιώματα χρήσης στο ψηφιακό περιεχόμενο</a:t>
            </a:r>
            <a:endParaRPr lang="el-GR" dirty="0" smtClean="0"/>
          </a:p>
          <a:p>
            <a:pPr algn="just"/>
            <a:r>
              <a:rPr lang="el-GR" sz="2800" dirty="0" smtClean="0">
                <a:latin typeface="Calibri" pitchFamily="34" charset="0"/>
              </a:rPr>
              <a:t>Τα δικαιώματα χρήσης καθορίζονται από ένα πλαίσιο κριτηρίων όπως </a:t>
            </a:r>
            <a:r>
              <a:rPr lang="el-GR" sz="2800" i="1" dirty="0" smtClean="0">
                <a:latin typeface="Calibri" pitchFamily="34" charset="0"/>
              </a:rPr>
              <a:t>περιορισμοί στη μεταφορά του περιεχομένου σε άλλες συσκευές, άδεια αντιγραφής…….</a:t>
            </a: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5</a:t>
            </a:fld>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285860"/>
          </a:xfrm>
        </p:spPr>
        <p:txBody>
          <a:bodyPr/>
          <a:lstStyle/>
          <a:p>
            <a:r>
              <a:rPr lang="el-GR" sz="2800" dirty="0" smtClean="0"/>
              <a:t>ΠΑΡΟΥΣΙΑΣΗ ΛΕΙΤΟΥΡΓΙΑΣ ΣΥΣΤΗΜΑΤΩΝ </a:t>
            </a:r>
            <a:r>
              <a:rPr lang="en-US" sz="2800" dirty="0" smtClean="0"/>
              <a:t>DRM</a:t>
            </a:r>
            <a:r>
              <a:rPr lang="el-GR" sz="2800" dirty="0" smtClean="0"/>
              <a:t> ΓΙΑ ΔΙΑΝΟΜΗ ΠΕΡΙΕΧΟΜΕΝΟΥ </a:t>
            </a:r>
            <a:r>
              <a:rPr lang="el-GR" sz="2000" dirty="0" smtClean="0"/>
              <a:t>2/3</a:t>
            </a:r>
            <a:endParaRPr lang="el-GR" dirty="0"/>
          </a:p>
        </p:txBody>
      </p:sp>
      <p:sp>
        <p:nvSpPr>
          <p:cNvPr id="3" name="2 - Θέση περιεχομένου"/>
          <p:cNvSpPr>
            <a:spLocks noGrp="1"/>
          </p:cNvSpPr>
          <p:nvPr>
            <p:ph idx="1"/>
          </p:nvPr>
        </p:nvSpPr>
        <p:spPr>
          <a:xfrm>
            <a:off x="285720" y="1214422"/>
            <a:ext cx="8643998" cy="5500726"/>
          </a:xfrm>
        </p:spPr>
        <p:txBody>
          <a:bodyPr/>
          <a:lstStyle/>
          <a:p>
            <a:pPr algn="just"/>
            <a:r>
              <a:rPr lang="el-GR" sz="2800" dirty="0" smtClean="0">
                <a:latin typeface="Calibri" pitchFamily="34" charset="0"/>
              </a:rPr>
              <a:t>Οι άδειες χρήσης μπορούν να συνδυαστούν για να επιβάλλουν συγκεκριμένα μοντέλα εργασίας όπως η ενοικίαση, η συνδρομή, η δοκιμή πριν τη χρήση (</a:t>
            </a:r>
            <a:r>
              <a:rPr lang="en-US" sz="2800" dirty="0" smtClean="0">
                <a:latin typeface="Calibri" pitchFamily="34" charset="0"/>
              </a:rPr>
              <a:t>test before you buy</a:t>
            </a:r>
            <a:r>
              <a:rPr lang="el-GR" sz="2800" dirty="0" smtClean="0">
                <a:latin typeface="Calibri" pitchFamily="34" charset="0"/>
              </a:rPr>
              <a:t>), η πληρωμή για-κάθε-χρήση (</a:t>
            </a:r>
            <a:r>
              <a:rPr lang="en-US" sz="2800" dirty="0" smtClean="0">
                <a:latin typeface="Calibri" pitchFamily="34" charset="0"/>
              </a:rPr>
              <a:t>pay per use</a:t>
            </a:r>
            <a:r>
              <a:rPr lang="el-GR" sz="2800" dirty="0" smtClean="0">
                <a:latin typeface="Calibri" pitchFamily="34" charset="0"/>
              </a:rPr>
              <a:t>) κ.α.</a:t>
            </a:r>
          </a:p>
          <a:p>
            <a:pPr algn="just"/>
            <a:r>
              <a:rPr lang="el-GR" sz="2800" dirty="0" smtClean="0">
                <a:latin typeface="Calibri" pitchFamily="34" charset="0"/>
              </a:rPr>
              <a:t>Οι ψηφιακές άδειες και το ψηφιακό υλικό αποθηκεύονται σε ξεχωριστούς χώρους στο σύστημα δημιουργώντας έτσι ένα ευέλικτο τρόπο προστασίας του ψηφιακού πόρου καθώς το υλικό μπορεί να διανεμηθεί σε άλλους χρήστες, αλλά μόλις επιχειρηθεί η προσπάθεια να τεθεί σε λειτουργία, θα ζητηθεί η άδεια χρήσης του πόρου</a:t>
            </a:r>
            <a:r>
              <a:rPr lang="el-GR" sz="2800" dirty="0" smtClean="0"/>
              <a:t>. </a:t>
            </a:r>
          </a:p>
          <a:p>
            <a:pPr algn="just"/>
            <a:endParaRPr lang="el-GR" sz="2800" dirty="0" smtClean="0">
              <a:latin typeface="Calibri" pitchFamily="34" charset="0"/>
            </a:endParaRP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6</a:t>
            </a:fld>
            <a:endParaRPr lang="en-US"/>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dirty="0" smtClean="0"/>
              <a:t>ΠΑΡΟΥΣΙΑΣΗ ΛΕΙΤΟΥΡΓΙΑΣ ΣΥΣΤΗΜΑΤΩΝ </a:t>
            </a:r>
            <a:r>
              <a:rPr lang="en-US" sz="2800" dirty="0" smtClean="0"/>
              <a:t>DRM</a:t>
            </a:r>
            <a:r>
              <a:rPr lang="el-GR" sz="2800" dirty="0" smtClean="0"/>
              <a:t> ΓΙΑ ΔΙΑΝΟΜΗ ΠΕΡΙΕΧΟΜΕΝΟΥ </a:t>
            </a:r>
            <a:r>
              <a:rPr lang="el-GR" sz="1800" dirty="0" smtClean="0"/>
              <a:t>3/3</a:t>
            </a:r>
            <a:endParaRPr lang="el-GR" dirty="0"/>
          </a:p>
        </p:txBody>
      </p:sp>
      <p:sp>
        <p:nvSpPr>
          <p:cNvPr id="3" name="2 - Θέση περιεχομένου"/>
          <p:cNvSpPr>
            <a:spLocks noGrp="1"/>
          </p:cNvSpPr>
          <p:nvPr>
            <p:ph idx="1"/>
          </p:nvPr>
        </p:nvSpPr>
        <p:spPr>
          <a:xfrm>
            <a:off x="457200" y="1600200"/>
            <a:ext cx="8229600" cy="5043510"/>
          </a:xfrm>
        </p:spPr>
        <p:txBody>
          <a:bodyPr/>
          <a:lstStyle/>
          <a:p>
            <a:pPr algn="just"/>
            <a:r>
              <a:rPr lang="el-GR" dirty="0" smtClean="0">
                <a:latin typeface="Calibri" pitchFamily="34" charset="0"/>
              </a:rPr>
              <a:t> Χωρίς την κατοχή ψηφιακής αδείας το περιεχόμενο δεν είναι τίποτα άλλο παρά μια ακολουθία ανακατεμένων </a:t>
            </a:r>
            <a:r>
              <a:rPr lang="en-US" dirty="0" smtClean="0">
                <a:latin typeface="Calibri" pitchFamily="34" charset="0"/>
              </a:rPr>
              <a:t>bits</a:t>
            </a:r>
            <a:r>
              <a:rPr lang="el-GR" dirty="0" smtClean="0">
                <a:latin typeface="Calibri" pitchFamily="34" charset="0"/>
              </a:rPr>
              <a:t>. </a:t>
            </a:r>
          </a:p>
          <a:p>
            <a:pPr algn="just"/>
            <a:r>
              <a:rPr lang="el-GR" dirty="0" smtClean="0">
                <a:latin typeface="Calibri" pitchFamily="34" charset="0"/>
              </a:rPr>
              <a:t>Μέσω των ψηφιακών αδειών χρήσης οι πάροχοι ψηφιακού υλικού αποκτούν μεγαλύτερο έλεγχο στις ενέργειες που επιτρέπεται να προβεί ο τελικός χρήστης με το υλικό. </a:t>
            </a:r>
          </a:p>
          <a:p>
            <a:endParaRPr lang="el-GR"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7</a:t>
            </a:fld>
            <a:endParaRPr 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1428736"/>
          </a:xfrm>
        </p:spPr>
        <p:txBody>
          <a:bodyPr/>
          <a:lstStyle/>
          <a:p>
            <a:r>
              <a:rPr lang="el-GR" sz="3200" dirty="0" smtClean="0"/>
              <a:t>ΤΥΠΙΚΟ ΜΟΝΤΕΛΟ DRM ΓΙΑ ΔΙΑΝΟΜΗ ΠΕΡΙΕΧΟΜΕΝΟΥ</a:t>
            </a:r>
            <a:r>
              <a:rPr lang="el-GR" sz="2800" dirty="0" smtClean="0"/>
              <a:t>       1/3</a:t>
            </a:r>
            <a:endParaRPr lang="el-GR" dirty="0"/>
          </a:p>
        </p:txBody>
      </p:sp>
      <p:sp>
        <p:nvSpPr>
          <p:cNvPr id="3" name="2 - Θέση περιεχομένου"/>
          <p:cNvSpPr>
            <a:spLocks noGrp="1"/>
          </p:cNvSpPr>
          <p:nvPr>
            <p:ph idx="1"/>
          </p:nvPr>
        </p:nvSpPr>
        <p:spPr>
          <a:xfrm>
            <a:off x="214282" y="1357298"/>
            <a:ext cx="8786874" cy="5500702"/>
          </a:xfrm>
        </p:spPr>
        <p:txBody>
          <a:bodyPr/>
          <a:lstStyle/>
          <a:p>
            <a:pPr algn="just">
              <a:buNone/>
            </a:pPr>
            <a:r>
              <a:rPr lang="el-GR" dirty="0" smtClean="0"/>
              <a:t>	</a:t>
            </a:r>
            <a:r>
              <a:rPr lang="el-GR" dirty="0" smtClean="0">
                <a:latin typeface="Calibri" pitchFamily="34" charset="0"/>
              </a:rPr>
              <a:t>Η βασική διαδικασία για διαχείριση ψηφιακών δικαιωμάτων (</a:t>
            </a:r>
            <a:r>
              <a:rPr lang="en-US" dirty="0" smtClean="0">
                <a:latin typeface="Calibri" pitchFamily="34" charset="0"/>
              </a:rPr>
              <a:t>DRM</a:t>
            </a:r>
            <a:r>
              <a:rPr lang="el-GR" dirty="0" smtClean="0">
                <a:latin typeface="Calibri" pitchFamily="34" charset="0"/>
              </a:rPr>
              <a:t>) συνήθως περιλαμβάνει τέσσερα μέρη: </a:t>
            </a:r>
            <a:r>
              <a:rPr lang="el-GR" b="1" dirty="0" smtClean="0">
                <a:latin typeface="Calibri" pitchFamily="34" charset="0"/>
              </a:rPr>
              <a:t>το πάροχο περιεχομένου </a:t>
            </a:r>
            <a:r>
              <a:rPr lang="el-GR" dirty="0" smtClean="0">
                <a:latin typeface="Calibri" pitchFamily="34" charset="0"/>
              </a:rPr>
              <a:t>(</a:t>
            </a:r>
            <a:r>
              <a:rPr lang="en-US" dirty="0" smtClean="0">
                <a:latin typeface="Calibri" pitchFamily="34" charset="0"/>
              </a:rPr>
              <a:t>content provider</a:t>
            </a:r>
            <a:r>
              <a:rPr lang="el-GR" dirty="0" smtClean="0">
                <a:latin typeface="Calibri" pitchFamily="34" charset="0"/>
              </a:rPr>
              <a:t>)</a:t>
            </a:r>
            <a:r>
              <a:rPr lang="el-GR" b="1" dirty="0" smtClean="0">
                <a:latin typeface="Calibri" pitchFamily="34" charset="0"/>
              </a:rPr>
              <a:t>,</a:t>
            </a:r>
            <a:r>
              <a:rPr lang="el-GR" dirty="0" smtClean="0">
                <a:latin typeface="Calibri" pitchFamily="34" charset="0"/>
              </a:rPr>
              <a:t> </a:t>
            </a:r>
            <a:r>
              <a:rPr lang="el-GR" b="1" dirty="0" smtClean="0">
                <a:latin typeface="Calibri" pitchFamily="34" charset="0"/>
              </a:rPr>
              <a:t>τον διανομέα </a:t>
            </a:r>
            <a:r>
              <a:rPr lang="el-GR" dirty="0" smtClean="0">
                <a:latin typeface="Calibri" pitchFamily="34" charset="0"/>
              </a:rPr>
              <a:t>(</a:t>
            </a:r>
            <a:r>
              <a:rPr lang="en-US" dirty="0" smtClean="0">
                <a:latin typeface="Calibri" pitchFamily="34" charset="0"/>
              </a:rPr>
              <a:t>distributor</a:t>
            </a:r>
            <a:r>
              <a:rPr lang="el-GR" dirty="0" smtClean="0">
                <a:latin typeface="Calibri" pitchFamily="34" charset="0"/>
              </a:rPr>
              <a:t>), το </a:t>
            </a:r>
            <a:r>
              <a:rPr lang="en-US" b="1" dirty="0" smtClean="0">
                <a:latin typeface="Calibri" pitchFamily="34" charset="0"/>
              </a:rPr>
              <a:t>clearinghouse</a:t>
            </a:r>
            <a:r>
              <a:rPr lang="en-US" dirty="0" smtClean="0">
                <a:latin typeface="Calibri" pitchFamily="34" charset="0"/>
              </a:rPr>
              <a:t> </a:t>
            </a:r>
            <a:r>
              <a:rPr lang="el-GR" dirty="0" smtClean="0">
                <a:latin typeface="Calibri" pitchFamily="34" charset="0"/>
              </a:rPr>
              <a:t>και τον </a:t>
            </a:r>
            <a:r>
              <a:rPr lang="el-GR" b="1" dirty="0" smtClean="0">
                <a:latin typeface="Calibri" pitchFamily="34" charset="0"/>
              </a:rPr>
              <a:t>καταναλωτή/τελικό χρήστη</a:t>
            </a:r>
            <a:r>
              <a:rPr lang="el-GR" dirty="0" smtClean="0">
                <a:latin typeface="Calibri" pitchFamily="34" charset="0"/>
              </a:rPr>
              <a:t> (</a:t>
            </a:r>
            <a:r>
              <a:rPr lang="en-US" dirty="0" smtClean="0">
                <a:latin typeface="Calibri" pitchFamily="34" charset="0"/>
              </a:rPr>
              <a:t>consumer</a:t>
            </a:r>
            <a:r>
              <a:rPr lang="el-GR" dirty="0" smtClean="0">
                <a:latin typeface="Calibri" pitchFamily="34" charset="0"/>
              </a:rPr>
              <a:t>)</a:t>
            </a:r>
          </a:p>
          <a:p>
            <a:pPr algn="just">
              <a:buNone/>
            </a:pPr>
            <a:r>
              <a:rPr lang="en-US" dirty="0" smtClean="0">
                <a:latin typeface="Calibri" pitchFamily="34" charset="0"/>
              </a:rPr>
              <a:t>	</a:t>
            </a:r>
            <a:r>
              <a:rPr lang="el-GR" i="1" dirty="0" smtClean="0">
                <a:latin typeface="Calibri" pitchFamily="34" charset="0"/>
              </a:rPr>
              <a:t>Συνήθως ένα σύστημα </a:t>
            </a:r>
            <a:r>
              <a:rPr lang="en-US" i="1" dirty="0" smtClean="0">
                <a:latin typeface="Calibri" pitchFamily="34" charset="0"/>
              </a:rPr>
              <a:t>DRM </a:t>
            </a:r>
            <a:r>
              <a:rPr lang="el-GR" i="1" dirty="0" smtClean="0">
                <a:latin typeface="Calibri" pitchFamily="34" charset="0"/>
              </a:rPr>
              <a:t>είναι ολοκληρωμένο</a:t>
            </a:r>
            <a:r>
              <a:rPr lang="en-US" i="1" dirty="0" smtClean="0">
                <a:latin typeface="Calibri" pitchFamily="34" charset="0"/>
              </a:rPr>
              <a:t>,</a:t>
            </a:r>
            <a:r>
              <a:rPr lang="el-GR" i="1" dirty="0" smtClean="0">
                <a:latin typeface="Calibri" pitchFamily="34" charset="0"/>
              </a:rPr>
              <a:t> δηλ</a:t>
            </a:r>
            <a:r>
              <a:rPr lang="en-US" i="1" dirty="0" smtClean="0">
                <a:latin typeface="Calibri" pitchFamily="34" charset="0"/>
              </a:rPr>
              <a:t>. </a:t>
            </a:r>
            <a:r>
              <a:rPr lang="el-GR" i="1" dirty="0" smtClean="0">
                <a:latin typeface="Calibri" pitchFamily="34" charset="0"/>
              </a:rPr>
              <a:t>περιλαμβάνει και ένα σύστημα ηλεκτρονικού εμπορίου (</a:t>
            </a:r>
            <a:r>
              <a:rPr lang="en-US" i="1" dirty="0" smtClean="0">
                <a:latin typeface="Calibri" pitchFamily="34" charset="0"/>
              </a:rPr>
              <a:t>e</a:t>
            </a:r>
            <a:r>
              <a:rPr lang="el-GR" i="1" dirty="0" smtClean="0">
                <a:latin typeface="Calibri" pitchFamily="34" charset="0"/>
              </a:rPr>
              <a:t>-</a:t>
            </a:r>
            <a:r>
              <a:rPr lang="en-US" i="1" dirty="0" smtClean="0">
                <a:latin typeface="Calibri" pitchFamily="34" charset="0"/>
              </a:rPr>
              <a:t>commerce system</a:t>
            </a:r>
            <a:r>
              <a:rPr lang="el-GR" i="1" dirty="0" smtClean="0">
                <a:latin typeface="Calibri" pitchFamily="34" charset="0"/>
              </a:rPr>
              <a:t>) το οποίο αναλαμβάνει την διεκπεραίωση των οικονομικών πληρωμών </a:t>
            </a:r>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8</a:t>
            </a:fld>
            <a:endParaRPr lang="en-US"/>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Θέση κειμένου"/>
          <p:cNvSpPr>
            <a:spLocks noGrp="1"/>
          </p:cNvSpPr>
          <p:nvPr>
            <p:ph type="body" sz="half" idx="2"/>
          </p:nvPr>
        </p:nvSpPr>
        <p:spPr>
          <a:xfrm>
            <a:off x="214282" y="5929330"/>
            <a:ext cx="8929718" cy="714380"/>
          </a:xfrm>
        </p:spPr>
        <p:txBody>
          <a:bodyPr/>
          <a:lstStyle/>
          <a:p>
            <a:pPr algn="just"/>
            <a:r>
              <a:rPr lang="el-GR" sz="1800" dirty="0" smtClean="0"/>
              <a:t>Το σχεδιάγραμμα, βασισμένο στη πλειοψηφία των εμπορικών συστημάτων, παρουσιάζει τα κύρια στοιχεία ενός συστήματος διαχείρισης ψηφιακών δικαιωμάτων</a:t>
            </a:r>
            <a:endParaRPr lang="el-GR" sz="1800" dirty="0"/>
          </a:p>
        </p:txBody>
      </p:sp>
      <p:sp>
        <p:nvSpPr>
          <p:cNvPr id="4" name="3 - Θέση αριθμού διαφάνειας"/>
          <p:cNvSpPr>
            <a:spLocks noGrp="1"/>
          </p:cNvSpPr>
          <p:nvPr>
            <p:ph type="sldNum" sz="quarter" idx="12"/>
          </p:nvPr>
        </p:nvSpPr>
        <p:spPr/>
        <p:txBody>
          <a:bodyPr/>
          <a:lstStyle/>
          <a:p>
            <a:fld id="{C9195494-C088-4D70-8120-15A76951C7A7}" type="slidenum">
              <a:rPr lang="en-US" smtClean="0"/>
              <a:pPr/>
              <a:t>9</a:t>
            </a:fld>
            <a:endParaRPr lang="en-US"/>
          </a:p>
        </p:txBody>
      </p:sp>
      <p:pic>
        <p:nvPicPr>
          <p:cNvPr id="1026" name="Picture 2"/>
          <p:cNvPicPr>
            <a:picLocks noGrp="1" noChangeAspect="1" noChangeArrowheads="1"/>
          </p:cNvPicPr>
          <p:nvPr>
            <p:ph type="pic" idx="1"/>
          </p:nvPr>
        </p:nvPicPr>
        <p:blipFill>
          <a:blip r:embed="rId2"/>
          <a:srcRect t="1658" b="1658"/>
          <a:stretch>
            <a:fillRect/>
          </a:stretch>
        </p:blipFill>
        <p:spPr bwMode="auto">
          <a:xfrm>
            <a:off x="142875" y="285728"/>
            <a:ext cx="9001125" cy="550071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Θέμα14">
  <a:themeElements>
    <a:clrScheme name="">
      <a:dk1>
        <a:srgbClr val="004080"/>
      </a:dk1>
      <a:lt1>
        <a:srgbClr val="B3B3B3"/>
      </a:lt1>
      <a:dk2>
        <a:srgbClr val="000000"/>
      </a:dk2>
      <a:lt2>
        <a:srgbClr val="FF6666"/>
      </a:lt2>
      <a:accent1>
        <a:srgbClr val="666666"/>
      </a:accent1>
      <a:accent2>
        <a:srgbClr val="0080FF"/>
      </a:accent2>
      <a:accent3>
        <a:srgbClr val="AAAAAA"/>
      </a:accent3>
      <a:accent4>
        <a:srgbClr val="989898"/>
      </a:accent4>
      <a:accent5>
        <a:srgbClr val="B8B8B8"/>
      </a:accent5>
      <a:accent6>
        <a:srgbClr val="0073E7"/>
      </a:accent6>
      <a:hlink>
        <a:srgbClr val="66CCFF"/>
      </a:hlink>
      <a:folHlink>
        <a:srgbClr val="B3B3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Default Design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Default Design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Θέμα14</Template>
  <TotalTime>147</TotalTime>
  <Words>1309</Words>
  <Application>Microsoft Office PowerPoint</Application>
  <PresentationFormat>Προβολή στην οθόνη (4:3)</PresentationFormat>
  <Paragraphs>126</Paragraphs>
  <Slides>23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Θέμα14</vt:lpstr>
      <vt:lpstr>ΙΟΝΙΟ ΠΑΝΕΠΙΣΤΗΜΙΟ ΤΜΗΜΑ ΑΡΧΕΙΟΝΟΜΙΑΣ – ΒΙΒΛΙΟΘΗΚΟΝΟΜΙΑΣ Πρόγραμμα Μεταπτυχιακών Σπουδών στην Επιστήμη της Πληροφορίας «Διοίκηση και Οργάνωση Βιβλιοθηκών με έμφαση στις Νέες Τεχνολογίες της Πληροφορίας» </vt:lpstr>
      <vt:lpstr>Περιεχόμενα</vt:lpstr>
      <vt:lpstr>Εισαγωγή 1/2</vt:lpstr>
      <vt:lpstr>Εισαγωγή 2/2</vt:lpstr>
      <vt:lpstr>ΠΑΡΟΥΣΙΑΣΗ ΛΕΙΤΟΥΡΓΙΑΣ ΣΥΣΤΗΜΑΤΩΝ DRM ΓΙΑ ΔΙΑΝΟΜΗ ΠΕΡΙΕΧΟΜΕΝΟΥ 1/3</vt:lpstr>
      <vt:lpstr>ΠΑΡΟΥΣΙΑΣΗ ΛΕΙΤΟΥΡΓΙΑΣ ΣΥΣΤΗΜΑΤΩΝ DRM ΓΙΑ ΔΙΑΝΟΜΗ ΠΕΡΙΕΧΟΜΕΝΟΥ 2/3</vt:lpstr>
      <vt:lpstr>ΠΑΡΟΥΣΙΑΣΗ ΛΕΙΤΟΥΡΓΙΑΣ ΣΥΣΤΗΜΑΤΩΝ DRM ΓΙΑ ΔΙΑΝΟΜΗ ΠΕΡΙΕΧΟΜΕΝΟΥ 3/3</vt:lpstr>
      <vt:lpstr>ΤΥΠΙΚΟ ΜΟΝΤΕΛΟ DRM ΓΙΑ ΔΙΑΝΟΜΗ ΠΕΡΙΕΧΟΜΕΝΟΥ       1/3</vt:lpstr>
      <vt:lpstr>Διαφάνεια 9</vt:lpstr>
      <vt:lpstr>ΤΥΠΙΚΟ ΜΟΝΤΕΛΟ DRM ΓΙΑ ΔΙΑΝΟΜΗ ΠΕΡΙΕΧΟΜΕΝΟΥ       2/3</vt:lpstr>
      <vt:lpstr>ΤΥΠΙΚΟ ΜΟΝΤΕΛΟ DRM ΓΙΑ ΔΙΑΝΟΜΗ ΠΕΡΙΕΧΟΜΕΝΟΥ       3/3</vt:lpstr>
      <vt:lpstr>ΥΛΟΠΟΙΗΣΗ ΔΙΑΔΙΚΑΣΙΑΣ ΛΕΙΤΟΥΡΓΙΑΣ ΕΝΟΣ ΤΥΠΙΚΟΥ DRM ΜΟΝΤΕΛΟΥ 1/3</vt:lpstr>
      <vt:lpstr>ΥΛΟΠΟΙΗΣΗ ΔΙΑΔΙΚΑΣΙΑΣ ΛΕΙΤΟΥΡΓΙΑΣ ΕΝΟΣ ΤΥΠΙΚΟΥ DRM ΜΟΝΤΕΛΟΥ 2/3</vt:lpstr>
      <vt:lpstr>ΥΛΟΠΟΙΗΣΗ ΔΙΑΔΙΚΑΣΙΑΣ ΛΕΙΤΟΥΡΓΙΑΣ ΕΝΟΣ ΤΥΠΙΚΟΥ DRM ΜΟΝΤΕΛΟΥ 3/3</vt:lpstr>
      <vt:lpstr>ΠΙΘΑΝΕΣ ΑΓΟΡΕΣ ΓΙΑ ΣΥΣΤΗΜΑΤΑ DRM 1/2</vt:lpstr>
      <vt:lpstr>ΠΙΘΑΝΕΣ ΑΓΟΡΕΣ ΓΙΑ ΣΥΣΤΗΜΑΤΑ DRM  2/2</vt:lpstr>
      <vt:lpstr>NOMIKA ZHTHMATA 1/2</vt:lpstr>
      <vt:lpstr>NOMIKA ZHTHMATA 2/2</vt:lpstr>
      <vt:lpstr>ΠΡΟΒΛΗΜΑΤΑ 1/2</vt:lpstr>
      <vt:lpstr>ΠΡΟΒΛΗΜΑΤΑ 2/2</vt:lpstr>
      <vt:lpstr>ΣΥΜΠΕΡΑΣΜΑΤΑ 1/2</vt:lpstr>
      <vt:lpstr>ΣΥΜΠΕΡΑΣΜΑΤΑ 2/2</vt:lpstr>
      <vt:lpstr>Διαφάνεια 23</vt:lpstr>
    </vt:vector>
  </TitlesOfParts>
  <Company>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despina</dc:creator>
  <cp:lastModifiedBy>despina</cp:lastModifiedBy>
  <cp:revision>57</cp:revision>
  <dcterms:created xsi:type="dcterms:W3CDTF">2008-06-12T19:15:46Z</dcterms:created>
  <dcterms:modified xsi:type="dcterms:W3CDTF">2008-06-13T15:08:06Z</dcterms:modified>
</cp:coreProperties>
</file>